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94" r:id="rId4"/>
    <p:sldId id="259" r:id="rId5"/>
    <p:sldId id="295" r:id="rId6"/>
    <p:sldId id="260" r:id="rId7"/>
    <p:sldId id="273" r:id="rId8"/>
    <p:sldId id="261" r:id="rId9"/>
    <p:sldId id="262" r:id="rId10"/>
    <p:sldId id="293" r:id="rId11"/>
    <p:sldId id="296" r:id="rId12"/>
    <p:sldId id="263" r:id="rId13"/>
    <p:sldId id="266" r:id="rId14"/>
    <p:sldId id="265" r:id="rId15"/>
    <p:sldId id="267" r:id="rId16"/>
    <p:sldId id="268" r:id="rId17"/>
    <p:sldId id="269" r:id="rId18"/>
    <p:sldId id="270" r:id="rId19"/>
    <p:sldId id="275" r:id="rId20"/>
    <p:sldId id="271" r:id="rId21"/>
    <p:sldId id="274" r:id="rId22"/>
    <p:sldId id="280" r:id="rId23"/>
    <p:sldId id="277" r:id="rId24"/>
    <p:sldId id="278" r:id="rId25"/>
    <p:sldId id="279" r:id="rId26"/>
    <p:sldId id="281" r:id="rId27"/>
    <p:sldId id="282" r:id="rId28"/>
    <p:sldId id="283" r:id="rId29"/>
    <p:sldId id="292" r:id="rId30"/>
    <p:sldId id="284" r:id="rId31"/>
    <p:sldId id="291" r:id="rId32"/>
    <p:sldId id="285" r:id="rId33"/>
    <p:sldId id="286" r:id="rId34"/>
    <p:sldId id="288"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F69AD3A1-22F6-4868-9588-019BC02A8E52}" type="datetimeFigureOut">
              <a:rPr lang="de-AT" smtClean="0"/>
              <a:t>29.01.2025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40276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69AD3A1-22F6-4868-9588-019BC02A8E52}" type="datetimeFigureOut">
              <a:rPr lang="de-AT" smtClean="0"/>
              <a:t>29.01.2025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345171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69AD3A1-22F6-4868-9588-019BC02A8E52}" type="datetimeFigureOut">
              <a:rPr lang="de-AT" smtClean="0"/>
              <a:t>29.01.2025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214467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69AD3A1-22F6-4868-9588-019BC02A8E52}" type="datetimeFigureOut">
              <a:rPr lang="de-AT" smtClean="0"/>
              <a:t>29.01.2025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361438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69AD3A1-22F6-4868-9588-019BC02A8E52}" type="datetimeFigureOut">
              <a:rPr lang="de-AT" smtClean="0"/>
              <a:t>29.01.2025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4271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F69AD3A1-22F6-4868-9588-019BC02A8E52}" type="datetimeFigureOut">
              <a:rPr lang="de-AT" smtClean="0"/>
              <a:t>29.01.2025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558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F69AD3A1-22F6-4868-9588-019BC02A8E52}" type="datetimeFigureOut">
              <a:rPr lang="de-AT" smtClean="0"/>
              <a:t>29.01.2025</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213623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F69AD3A1-22F6-4868-9588-019BC02A8E52}" type="datetimeFigureOut">
              <a:rPr lang="de-AT" smtClean="0"/>
              <a:t>29.01.2025</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330606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9AD3A1-22F6-4868-9588-019BC02A8E52}" type="datetimeFigureOut">
              <a:rPr lang="de-AT" smtClean="0"/>
              <a:t>29.01.2025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115692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69AD3A1-22F6-4868-9588-019BC02A8E52}" type="datetimeFigureOut">
              <a:rPr lang="de-AT" smtClean="0"/>
              <a:t>29.01.2025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37904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69AD3A1-22F6-4868-9588-019BC02A8E52}" type="datetimeFigureOut">
              <a:rPr lang="de-AT" smtClean="0"/>
              <a:t>29.01.2025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1E371E6-E56A-44FA-89F7-94869787AA66}" type="slidenum">
              <a:rPr lang="de-AT" smtClean="0"/>
              <a:t>‹Nr.›</a:t>
            </a:fld>
            <a:endParaRPr lang="de-AT"/>
          </a:p>
        </p:txBody>
      </p:sp>
    </p:spTree>
    <p:extLst>
      <p:ext uri="{BB962C8B-B14F-4D97-AF65-F5344CB8AC3E}">
        <p14:creationId xmlns:p14="http://schemas.microsoft.com/office/powerpoint/2010/main" val="139096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AD3A1-22F6-4868-9588-019BC02A8E52}" type="datetimeFigureOut">
              <a:rPr lang="de-AT" smtClean="0"/>
              <a:t>29.01.2025</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371E6-E56A-44FA-89F7-94869787AA66}" type="slidenum">
              <a:rPr lang="de-AT" smtClean="0"/>
              <a:t>‹Nr.›</a:t>
            </a:fld>
            <a:endParaRPr lang="de-AT"/>
          </a:p>
        </p:txBody>
      </p:sp>
    </p:spTree>
    <p:extLst>
      <p:ext uri="{BB962C8B-B14F-4D97-AF65-F5344CB8AC3E}">
        <p14:creationId xmlns:p14="http://schemas.microsoft.com/office/powerpoint/2010/main" val="4280492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AT" sz="9600" dirty="0" smtClean="0"/>
              <a:t>Darstellung Jesu</a:t>
            </a:r>
            <a:endParaRPr lang="de-AT" sz="9600" dirty="0"/>
          </a:p>
        </p:txBody>
      </p:sp>
      <p:sp>
        <p:nvSpPr>
          <p:cNvPr id="3" name="Untertitel 2"/>
          <p:cNvSpPr>
            <a:spLocks noGrp="1"/>
          </p:cNvSpPr>
          <p:nvPr>
            <p:ph type="subTitle" idx="1"/>
          </p:nvPr>
        </p:nvSpPr>
        <p:spPr/>
        <p:txBody>
          <a:bodyPr/>
          <a:lstStyle/>
          <a:p>
            <a:r>
              <a:rPr lang="de-AT" dirty="0" smtClean="0"/>
              <a:t>Das eigene Kind ganz Gott </a:t>
            </a:r>
            <a:r>
              <a:rPr lang="de-AT" dirty="0"/>
              <a:t>anvertrauen . </a:t>
            </a:r>
          </a:p>
        </p:txBody>
      </p:sp>
    </p:spTree>
    <p:extLst>
      <p:ext uri="{BB962C8B-B14F-4D97-AF65-F5344CB8AC3E}">
        <p14:creationId xmlns:p14="http://schemas.microsoft.com/office/powerpoint/2010/main" val="252047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2465" y="465439"/>
            <a:ext cx="2463114" cy="2788508"/>
          </a:xfrm>
        </p:spPr>
        <p:txBody>
          <a:bodyPr>
            <a:normAutofit fontScale="90000"/>
          </a:bodyPr>
          <a:lstStyle/>
          <a:p>
            <a:r>
              <a:rPr lang="de-AT" sz="3600" dirty="0" smtClean="0"/>
              <a:t>Dieser </a:t>
            </a:r>
            <a:r>
              <a:rPr lang="de-AT" sz="3600" dirty="0"/>
              <a:t>Mann war gerecht und </a:t>
            </a:r>
            <a:r>
              <a:rPr lang="de-AT" sz="3600" dirty="0" smtClean="0"/>
              <a:t>fromm und wartete auf den Trost Israels</a:t>
            </a:r>
            <a:endParaRPr lang="de-AT" sz="3600" dirty="0"/>
          </a:p>
        </p:txBody>
      </p:sp>
      <p:sp>
        <p:nvSpPr>
          <p:cNvPr id="3" name="Textplatzhalter 2"/>
          <p:cNvSpPr>
            <a:spLocks noGrp="1"/>
          </p:cNvSpPr>
          <p:nvPr>
            <p:ph type="body" sz="half" idx="2"/>
          </p:nvPr>
        </p:nvSpPr>
        <p:spPr>
          <a:xfrm>
            <a:off x="362465" y="3352800"/>
            <a:ext cx="2463114" cy="2907957"/>
          </a:xfrm>
        </p:spPr>
        <p:txBody>
          <a:bodyPr>
            <a:normAutofit lnSpcReduction="10000"/>
          </a:bodyPr>
          <a:lstStyle/>
          <a:p>
            <a:r>
              <a:rPr lang="de-DE" dirty="0" smtClean="0"/>
              <a:t>Gerecht heißt, gewissenhaft leben, mit reinem Herzen und nach dem Willen Gottes. Fromm ist einer, der sich um sozial Schwache kümmert und sich vor jeder Befleckung durch die Welt bewahrt (Jak 1,27)</a:t>
            </a:r>
          </a:p>
          <a:p>
            <a:r>
              <a:rPr lang="de-DE" dirty="0" smtClean="0"/>
              <a:t>Trost und Beistand für Israel: Er </a:t>
            </a:r>
            <a:r>
              <a:rPr lang="de-DE" dirty="0" smtClean="0"/>
              <a:t>lebt in einer messianischen Naherwartung. </a:t>
            </a:r>
            <a:endParaRPr lang="de-AT"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1" y="0"/>
            <a:ext cx="9143999" cy="6858000"/>
          </a:xfrm>
          <a:prstGeom prst="rect">
            <a:avLst/>
          </a:prstGeom>
        </p:spPr>
      </p:pic>
    </p:spTree>
    <p:extLst>
      <p:ext uri="{BB962C8B-B14F-4D97-AF65-F5344CB8AC3E}">
        <p14:creationId xmlns:p14="http://schemas.microsoft.com/office/powerpoint/2010/main" val="298417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5563" y="465438"/>
            <a:ext cx="2471822" cy="2236574"/>
          </a:xfrm>
        </p:spPr>
        <p:txBody>
          <a:bodyPr>
            <a:normAutofit/>
          </a:bodyPr>
          <a:lstStyle/>
          <a:p>
            <a:r>
              <a:rPr lang="de-AT" sz="3600" dirty="0" smtClean="0"/>
              <a:t>und </a:t>
            </a:r>
            <a:r>
              <a:rPr lang="de-AT" sz="3600" dirty="0"/>
              <a:t>der Heilige Geist ruhte auf ihm. </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5" y="0"/>
            <a:ext cx="9151685" cy="6858000"/>
          </a:xfrm>
        </p:spPr>
      </p:pic>
      <p:sp>
        <p:nvSpPr>
          <p:cNvPr id="3" name="Textplatzhalter 2"/>
          <p:cNvSpPr>
            <a:spLocks noGrp="1"/>
          </p:cNvSpPr>
          <p:nvPr>
            <p:ph type="body" sz="half" idx="2"/>
          </p:nvPr>
        </p:nvSpPr>
        <p:spPr>
          <a:xfrm>
            <a:off x="485562" y="2866769"/>
            <a:ext cx="2150545" cy="3685960"/>
          </a:xfrm>
        </p:spPr>
        <p:txBody>
          <a:bodyPr>
            <a:normAutofit/>
          </a:bodyPr>
          <a:lstStyle/>
          <a:p>
            <a:r>
              <a:rPr lang="de-DE" sz="1800" dirty="0" smtClean="0"/>
              <a:t>Wörtlich heißt es nicht „der“ heilige Geist, sondern „ein“ heiliger Geist</a:t>
            </a:r>
          </a:p>
          <a:p>
            <a:r>
              <a:rPr lang="de-DE" sz="1800" dirty="0" smtClean="0"/>
              <a:t>Heiliger Geist ist ein Vorzugsthema des Lukas. Er hat schon von Elisabeth berichtet, dass sie von einem Heiliger Geist erfüllt wurde </a:t>
            </a:r>
            <a:r>
              <a:rPr lang="de-DE" sz="1800" dirty="0"/>
              <a:t>und deshalb Maria zurief</a:t>
            </a:r>
            <a:r>
              <a:rPr lang="de-DE" sz="1800" dirty="0" smtClean="0"/>
              <a:t>: Gesegnet bist du unter den Frauen. </a:t>
            </a:r>
            <a:endParaRPr lang="de-AT" sz="1800" dirty="0"/>
          </a:p>
        </p:txBody>
      </p:sp>
    </p:spTree>
    <p:extLst>
      <p:ext uri="{BB962C8B-B14F-4D97-AF65-F5344CB8AC3E}">
        <p14:creationId xmlns:p14="http://schemas.microsoft.com/office/powerpoint/2010/main" val="317385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801" y="885566"/>
            <a:ext cx="2430632" cy="2879125"/>
          </a:xfrm>
        </p:spPr>
        <p:txBody>
          <a:bodyPr>
            <a:normAutofit fontScale="90000"/>
          </a:bodyPr>
          <a:lstStyle/>
          <a:p>
            <a:r>
              <a:rPr lang="de-AT" dirty="0"/>
              <a:t>Vom Heiligen Geist war ihm offenbart worden, </a:t>
            </a:r>
            <a:r>
              <a:rPr lang="de-AT" dirty="0" smtClean="0"/>
              <a:t/>
            </a:r>
            <a:br>
              <a:rPr lang="de-AT" dirty="0" smtClean="0"/>
            </a:br>
            <a:r>
              <a:rPr lang="de-AT" dirty="0" smtClean="0"/>
              <a:t>er </a:t>
            </a:r>
            <a:r>
              <a:rPr lang="de-AT" dirty="0"/>
              <a:t>werde den Tod nicht schauen, </a:t>
            </a:r>
          </a:p>
        </p:txBody>
      </p:sp>
      <p:pic>
        <p:nvPicPr>
          <p:cNvPr id="6" name="Inhaltsplatzhalt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40" r="2540"/>
          <a:stretch>
            <a:fillRect/>
          </a:stretch>
        </p:blipFill>
        <p:spPr>
          <a:xfrm>
            <a:off x="3498883" y="-6163"/>
            <a:ext cx="8693117" cy="6864163"/>
          </a:xfrm>
        </p:spPr>
      </p:pic>
      <p:sp>
        <p:nvSpPr>
          <p:cNvPr id="3" name="Textplatzhalter 2"/>
          <p:cNvSpPr>
            <a:spLocks noGrp="1"/>
          </p:cNvSpPr>
          <p:nvPr>
            <p:ph type="body" sz="half" idx="2"/>
          </p:nvPr>
        </p:nvSpPr>
        <p:spPr>
          <a:xfrm>
            <a:off x="493800" y="4102443"/>
            <a:ext cx="1985790" cy="2334956"/>
          </a:xfrm>
        </p:spPr>
        <p:txBody>
          <a:bodyPr>
            <a:normAutofit/>
          </a:bodyPr>
          <a:lstStyle/>
          <a:p>
            <a:r>
              <a:rPr lang="de-AT" sz="1800" dirty="0" smtClean="0"/>
              <a:t>Es wurde ihm eine „göttliche Zusage“ zuteil. </a:t>
            </a:r>
          </a:p>
          <a:p>
            <a:r>
              <a:rPr lang="de-AT" sz="1800" dirty="0" smtClean="0"/>
              <a:t>Das Sterben wird umschrieben mit „den Tod nicht schauen“ </a:t>
            </a:r>
            <a:endParaRPr lang="de-AT" sz="1800" dirty="0"/>
          </a:p>
        </p:txBody>
      </p:sp>
    </p:spTree>
    <p:extLst>
      <p:ext uri="{BB962C8B-B14F-4D97-AF65-F5344CB8AC3E}">
        <p14:creationId xmlns:p14="http://schemas.microsoft.com/office/powerpoint/2010/main" val="350775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9" y="457199"/>
            <a:ext cx="2801336" cy="2837935"/>
          </a:xfrm>
        </p:spPr>
        <p:txBody>
          <a:bodyPr>
            <a:normAutofit/>
          </a:bodyPr>
          <a:lstStyle/>
          <a:p>
            <a:r>
              <a:rPr lang="de-AT" sz="3600" dirty="0" smtClean="0"/>
              <a:t>ehe </a:t>
            </a:r>
            <a:r>
              <a:rPr lang="de-AT" sz="3600" dirty="0"/>
              <a:t>er den Christus des Herrn gesehen habe</a:t>
            </a:r>
            <a:r>
              <a:rPr lang="de-AT" sz="3600" dirty="0" smtClean="0"/>
              <a:t>.</a:t>
            </a:r>
            <a:endParaRPr lang="de-AT" sz="3600"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rcRect l="2548" r="2548"/>
          <a:stretch>
            <a:fillRect/>
          </a:stretch>
        </p:blipFill>
        <p:spPr>
          <a:xfrm>
            <a:off x="3515360" y="6846"/>
            <a:ext cx="8676640" cy="6851153"/>
          </a:xfrm>
        </p:spPr>
      </p:pic>
      <p:sp>
        <p:nvSpPr>
          <p:cNvPr id="3" name="Textplatzhalter 2"/>
          <p:cNvSpPr>
            <a:spLocks noGrp="1"/>
          </p:cNvSpPr>
          <p:nvPr>
            <p:ph type="body" sz="half" idx="2"/>
          </p:nvPr>
        </p:nvSpPr>
        <p:spPr>
          <a:xfrm>
            <a:off x="839788" y="3484605"/>
            <a:ext cx="2422395" cy="2636109"/>
          </a:xfrm>
        </p:spPr>
        <p:txBody>
          <a:bodyPr>
            <a:normAutofit/>
          </a:bodyPr>
          <a:lstStyle/>
          <a:p>
            <a:r>
              <a:rPr lang="de-AT" sz="1800" dirty="0" smtClean="0"/>
              <a:t>Er darf ihn mit eigenen Augen sehen. </a:t>
            </a:r>
            <a:r>
              <a:rPr lang="de-AT" sz="1800" dirty="0"/>
              <a:t>A</a:t>
            </a:r>
            <a:r>
              <a:rPr lang="de-AT" sz="1800" dirty="0" smtClean="0"/>
              <a:t>usdrücklich wird er als der „Messias des Herrn“ bezeichnet, weil schon etliche selbsternannte Messiasse aufgetreten sind. Sie stammten nicht vom Herrn. </a:t>
            </a:r>
          </a:p>
          <a:p>
            <a:endParaRPr lang="de-AT" sz="1800" dirty="0"/>
          </a:p>
        </p:txBody>
      </p:sp>
    </p:spTree>
    <p:extLst>
      <p:ext uri="{BB962C8B-B14F-4D97-AF65-F5344CB8AC3E}">
        <p14:creationId xmlns:p14="http://schemas.microsoft.com/office/powerpoint/2010/main" val="291720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2125834" cy="2689654"/>
          </a:xfrm>
        </p:spPr>
        <p:txBody>
          <a:bodyPr>
            <a:normAutofit/>
          </a:bodyPr>
          <a:lstStyle/>
          <a:p>
            <a:r>
              <a:rPr lang="de-AT" sz="3600" dirty="0"/>
              <a:t>Er wurde vom Geist in den Tempel </a:t>
            </a:r>
            <a:r>
              <a:rPr lang="de-AT" sz="3600" dirty="0" smtClean="0"/>
              <a:t>geführt. </a:t>
            </a:r>
            <a:endParaRPr lang="de-AT" sz="3600"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rcRect l="2548" r="2548"/>
          <a:stretch>
            <a:fillRect/>
          </a:stretch>
        </p:blipFill>
        <p:spPr>
          <a:xfrm>
            <a:off x="3498883" y="-6163"/>
            <a:ext cx="8693117" cy="6864163"/>
          </a:xfrm>
        </p:spPr>
      </p:pic>
      <p:sp>
        <p:nvSpPr>
          <p:cNvPr id="3" name="Textplatzhalter 2"/>
          <p:cNvSpPr>
            <a:spLocks noGrp="1"/>
          </p:cNvSpPr>
          <p:nvPr>
            <p:ph type="body" sz="half" idx="2"/>
          </p:nvPr>
        </p:nvSpPr>
        <p:spPr>
          <a:xfrm>
            <a:off x="839788" y="3501080"/>
            <a:ext cx="1763369" cy="2367907"/>
          </a:xfrm>
        </p:spPr>
        <p:txBody>
          <a:bodyPr>
            <a:normAutofit/>
          </a:bodyPr>
          <a:lstStyle/>
          <a:p>
            <a:r>
              <a:rPr lang="de-AT" sz="1800" dirty="0" smtClean="0"/>
              <a:t>Auf ein Drängen des Geistes hin ging er gerade an diesem Tag in den Tempel. </a:t>
            </a:r>
            <a:endParaRPr lang="de-AT" sz="1800" dirty="0"/>
          </a:p>
        </p:txBody>
      </p:sp>
    </p:spTree>
    <p:extLst>
      <p:ext uri="{BB962C8B-B14F-4D97-AF65-F5344CB8AC3E}">
        <p14:creationId xmlns:p14="http://schemas.microsoft.com/office/powerpoint/2010/main" val="101957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3778" y="679621"/>
            <a:ext cx="2891952" cy="3159211"/>
          </a:xfrm>
        </p:spPr>
        <p:txBody>
          <a:bodyPr>
            <a:normAutofit fontScale="90000"/>
          </a:bodyPr>
          <a:lstStyle/>
          <a:p>
            <a:r>
              <a:rPr lang="de-AT" sz="3600" dirty="0" smtClean="0"/>
              <a:t>Da brachten die Eltern das Kind Jesus herein, um mit ihm zu tun, was nach dem Gesetz üblich war. </a:t>
            </a:r>
            <a:endParaRPr lang="de-AT" sz="3600"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rcRect l="2548" r="2548"/>
          <a:stretch>
            <a:fillRect/>
          </a:stretch>
        </p:blipFill>
        <p:spPr>
          <a:xfrm>
            <a:off x="3484605" y="-17438"/>
            <a:ext cx="8707395" cy="6875437"/>
          </a:xfrm>
        </p:spPr>
      </p:pic>
      <p:sp>
        <p:nvSpPr>
          <p:cNvPr id="3" name="Textplatzhalter 2"/>
          <p:cNvSpPr>
            <a:spLocks noGrp="1"/>
          </p:cNvSpPr>
          <p:nvPr>
            <p:ph type="body" sz="half" idx="2"/>
          </p:nvPr>
        </p:nvSpPr>
        <p:spPr>
          <a:xfrm>
            <a:off x="423778" y="3962400"/>
            <a:ext cx="2661292" cy="2504303"/>
          </a:xfrm>
        </p:spPr>
        <p:txBody>
          <a:bodyPr>
            <a:normAutofit/>
          </a:bodyPr>
          <a:lstStyle/>
          <a:p>
            <a:r>
              <a:rPr lang="de-AT" dirty="0" smtClean="0"/>
              <a:t>Das Kind wird auf Griechisch PAIDION bezeichnet, was soviel wie Kleinkind bedeutet. Es war also </a:t>
            </a:r>
            <a:r>
              <a:rPr lang="de-AT" dirty="0"/>
              <a:t>kein </a:t>
            </a:r>
            <a:r>
              <a:rPr lang="de-AT" dirty="0" smtClean="0"/>
              <a:t>Baby mehr</a:t>
            </a:r>
            <a:r>
              <a:rPr lang="de-AT" dirty="0"/>
              <a:t>, </a:t>
            </a:r>
            <a:r>
              <a:rPr lang="de-AT" dirty="0" smtClean="0"/>
              <a:t>kein Säugling (griechisch BREPHOS), wie es Lukas als das Kind in der Krippe nennt. </a:t>
            </a:r>
          </a:p>
          <a:p>
            <a:r>
              <a:rPr lang="de-AT" dirty="0" smtClean="0"/>
              <a:t>Hier ist das Gesetz das 4.Mal genannt, aber schon abschätzig als „üblich“. </a:t>
            </a:r>
            <a:endParaRPr lang="de-AT" dirty="0"/>
          </a:p>
        </p:txBody>
      </p:sp>
    </p:spTree>
    <p:extLst>
      <p:ext uri="{BB962C8B-B14F-4D97-AF65-F5344CB8AC3E}">
        <p14:creationId xmlns:p14="http://schemas.microsoft.com/office/powerpoint/2010/main" val="386594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9702" y="416011"/>
            <a:ext cx="1903413" cy="1600200"/>
          </a:xfrm>
        </p:spPr>
        <p:txBody>
          <a:bodyPr>
            <a:normAutofit/>
          </a:bodyPr>
          <a:lstStyle/>
          <a:p>
            <a:r>
              <a:rPr lang="de-AT" sz="3600" dirty="0" smtClean="0"/>
              <a:t>Simeon pries Gott.</a:t>
            </a:r>
            <a:endParaRPr lang="de-AT" sz="3600"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rcRect l="2548" r="2548"/>
          <a:stretch>
            <a:fillRect/>
          </a:stretch>
        </p:blipFill>
        <p:spPr>
          <a:xfrm>
            <a:off x="3507121" y="341"/>
            <a:ext cx="8684879" cy="6857659"/>
          </a:xfrm>
        </p:spPr>
      </p:pic>
      <p:sp>
        <p:nvSpPr>
          <p:cNvPr id="3" name="Textplatzhalter 2"/>
          <p:cNvSpPr>
            <a:spLocks noGrp="1"/>
          </p:cNvSpPr>
          <p:nvPr>
            <p:ph type="body" sz="half" idx="2"/>
          </p:nvPr>
        </p:nvSpPr>
        <p:spPr>
          <a:xfrm>
            <a:off x="559701" y="2767914"/>
            <a:ext cx="2529487" cy="3093136"/>
          </a:xfrm>
        </p:spPr>
        <p:txBody>
          <a:bodyPr>
            <a:noAutofit/>
          </a:bodyPr>
          <a:lstStyle/>
          <a:p>
            <a:r>
              <a:rPr lang="de-AT" sz="1800" dirty="0" smtClean="0"/>
              <a:t>Er bricht in einen Lobpreis aus. Es ist dasselbe Wort, wie bei der Speisung der 5000. </a:t>
            </a:r>
          </a:p>
          <a:p>
            <a:r>
              <a:rPr lang="de-AT" sz="1800" dirty="0" smtClean="0"/>
              <a:t>Jesus </a:t>
            </a:r>
            <a:r>
              <a:rPr lang="de-AT" sz="1800" dirty="0"/>
              <a:t>nahm die fünf Brote und die zwei Fische, blickte zum Himmel auf, sprach den </a:t>
            </a:r>
            <a:r>
              <a:rPr lang="de-AT" sz="1800" dirty="0" smtClean="0"/>
              <a:t>Lobpreis (</a:t>
            </a:r>
            <a:r>
              <a:rPr lang="de-AT" sz="1800" dirty="0" err="1" smtClean="0"/>
              <a:t>Lk</a:t>
            </a:r>
            <a:r>
              <a:rPr lang="de-AT" sz="1800" dirty="0" smtClean="0"/>
              <a:t> 9,16) </a:t>
            </a:r>
          </a:p>
          <a:p>
            <a:r>
              <a:rPr lang="de-AT" sz="1800" dirty="0" smtClean="0"/>
              <a:t>Es ist ein Dank, dass Gott für das Gute sorgt.</a:t>
            </a:r>
            <a:endParaRPr lang="de-AT" sz="1800" dirty="0"/>
          </a:p>
        </p:txBody>
      </p:sp>
    </p:spTree>
    <p:extLst>
      <p:ext uri="{BB962C8B-B14F-4D97-AF65-F5344CB8AC3E}">
        <p14:creationId xmlns:p14="http://schemas.microsoft.com/office/powerpoint/2010/main" val="303665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508" y="457200"/>
            <a:ext cx="2224217" cy="2615514"/>
          </a:xfrm>
        </p:spPr>
        <p:txBody>
          <a:bodyPr>
            <a:normAutofit/>
          </a:bodyPr>
          <a:lstStyle/>
          <a:p>
            <a:r>
              <a:rPr lang="de-AT" dirty="0" smtClean="0"/>
              <a:t>Und er nahm das Kind in seine Arme und sagte:</a:t>
            </a:r>
            <a:endParaRPr lang="de-AT"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rcRect l="2548" r="2548"/>
          <a:stretch>
            <a:fillRect/>
          </a:stretch>
        </p:blipFill>
        <p:spPr>
          <a:xfrm>
            <a:off x="3492843" y="-6163"/>
            <a:ext cx="8699157" cy="6868932"/>
          </a:xfrm>
        </p:spPr>
      </p:pic>
      <p:sp>
        <p:nvSpPr>
          <p:cNvPr id="3" name="Textplatzhalter 2"/>
          <p:cNvSpPr>
            <a:spLocks noGrp="1"/>
          </p:cNvSpPr>
          <p:nvPr>
            <p:ph type="body" sz="half" idx="2"/>
          </p:nvPr>
        </p:nvSpPr>
        <p:spPr>
          <a:xfrm>
            <a:off x="568411" y="3196282"/>
            <a:ext cx="2158313" cy="2672706"/>
          </a:xfrm>
        </p:spPr>
        <p:txBody>
          <a:bodyPr>
            <a:normAutofit/>
          </a:bodyPr>
          <a:lstStyle/>
          <a:p>
            <a:r>
              <a:rPr lang="de-AT" sz="1800" dirty="0" smtClean="0"/>
              <a:t>Er bittet nicht,  wie es unter Fremden nötig wäre, sondern nimmt das Kind in seine eigenen Arme.</a:t>
            </a:r>
          </a:p>
          <a:p>
            <a:r>
              <a:rPr lang="de-AT" sz="1800" dirty="0" smtClean="0"/>
              <a:t>Offenbar kennt Maria den Mann, weil sie ihm ihr Kind fraglos anvertraut. </a:t>
            </a:r>
            <a:endParaRPr lang="de-AT" sz="1800" dirty="0"/>
          </a:p>
        </p:txBody>
      </p:sp>
    </p:spTree>
    <p:extLst>
      <p:ext uri="{BB962C8B-B14F-4D97-AF65-F5344CB8AC3E}">
        <p14:creationId xmlns:p14="http://schemas.microsoft.com/office/powerpoint/2010/main" val="268592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611" y="481912"/>
            <a:ext cx="2660821" cy="2730845"/>
          </a:xfrm>
        </p:spPr>
        <p:txBody>
          <a:bodyPr>
            <a:normAutofit/>
          </a:bodyPr>
          <a:lstStyle/>
          <a:p>
            <a:r>
              <a:rPr lang="de-AT" dirty="0"/>
              <a:t>Nun lässt du, Herr, deinen Knecht, </a:t>
            </a:r>
            <a:r>
              <a:rPr lang="de-AT" dirty="0" smtClean="0"/>
              <a:t>wie </a:t>
            </a:r>
            <a:r>
              <a:rPr lang="de-AT" dirty="0"/>
              <a:t>du gesagt hast, in Frieden scheiden. </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4" y="0"/>
            <a:ext cx="9151687" cy="6858000"/>
          </a:xfrm>
        </p:spPr>
      </p:pic>
      <p:sp>
        <p:nvSpPr>
          <p:cNvPr id="3" name="Textplatzhalter 2"/>
          <p:cNvSpPr>
            <a:spLocks noGrp="1"/>
          </p:cNvSpPr>
          <p:nvPr>
            <p:ph type="body" sz="half" idx="2"/>
          </p:nvPr>
        </p:nvSpPr>
        <p:spPr>
          <a:xfrm>
            <a:off x="263611" y="3212757"/>
            <a:ext cx="2660821" cy="2990335"/>
          </a:xfrm>
        </p:spPr>
        <p:txBody>
          <a:bodyPr>
            <a:normAutofit fontScale="92500"/>
          </a:bodyPr>
          <a:lstStyle/>
          <a:p>
            <a:r>
              <a:rPr lang="de-AT" dirty="0" smtClean="0"/>
              <a:t>Das Gebet verrät das Gottesbild des Mannes. Gott ist für ihn Gebieter (griechisch DESPOTES, meist in Verbindung mit Haussklaven erwähnt), nicht Herr (das wäre griechisch KYRIOS).</a:t>
            </a:r>
          </a:p>
          <a:p>
            <a:r>
              <a:rPr lang="de-AT" dirty="0" smtClean="0"/>
              <a:t>Sich selbst bezeichnet er als Sklaven Gottes, der jetzt entlassen wird – es ist dasselbe Wort wie wenn ein Mann seine Frau aus der Ehe entlässt. Simeon wird also entpflichtet </a:t>
            </a:r>
            <a:endParaRPr lang="de-AT" dirty="0"/>
          </a:p>
        </p:txBody>
      </p:sp>
    </p:spTree>
    <p:extLst>
      <p:ext uri="{BB962C8B-B14F-4D97-AF65-F5344CB8AC3E}">
        <p14:creationId xmlns:p14="http://schemas.microsoft.com/office/powerpoint/2010/main" val="322493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7751" y="654907"/>
            <a:ext cx="2685536" cy="3142735"/>
          </a:xfrm>
        </p:spPr>
        <p:txBody>
          <a:bodyPr>
            <a:normAutofit fontScale="90000"/>
          </a:bodyPr>
          <a:lstStyle/>
          <a:p>
            <a:r>
              <a:rPr lang="de-AT" sz="3600" dirty="0" smtClean="0"/>
              <a:t>Denn </a:t>
            </a:r>
            <a:r>
              <a:rPr lang="de-AT" sz="3600" dirty="0"/>
              <a:t>meine Augen haben das Heil gesehen, </a:t>
            </a:r>
            <a:r>
              <a:rPr lang="de-AT" sz="3600" dirty="0" smtClean="0"/>
              <a:t/>
            </a:r>
            <a:br>
              <a:rPr lang="de-AT" sz="3600" dirty="0" smtClean="0"/>
            </a:br>
            <a:r>
              <a:rPr lang="de-AT" sz="3600" dirty="0" smtClean="0"/>
              <a:t>das </a:t>
            </a:r>
            <a:r>
              <a:rPr lang="de-AT" sz="3600" dirty="0"/>
              <a:t>du vor allen Völkern bereitet hast, </a:t>
            </a:r>
          </a:p>
        </p:txBody>
      </p:sp>
      <p:pic>
        <p:nvPicPr>
          <p:cNvPr id="6" name="Inhaltsplatzhalt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 r="209"/>
          <a:stretch/>
        </p:blipFill>
        <p:spPr>
          <a:xfrm>
            <a:off x="3270422" y="341"/>
            <a:ext cx="9135761" cy="6862428"/>
          </a:xfrm>
        </p:spPr>
      </p:pic>
      <p:sp>
        <p:nvSpPr>
          <p:cNvPr id="3" name="Textplatzhalter 2"/>
          <p:cNvSpPr>
            <a:spLocks noGrp="1"/>
          </p:cNvSpPr>
          <p:nvPr>
            <p:ph type="body" sz="half" idx="2"/>
          </p:nvPr>
        </p:nvSpPr>
        <p:spPr>
          <a:xfrm>
            <a:off x="337751" y="4044779"/>
            <a:ext cx="2685536" cy="2240692"/>
          </a:xfrm>
        </p:spPr>
        <p:txBody>
          <a:bodyPr>
            <a:normAutofit/>
          </a:bodyPr>
          <a:lstStyle/>
          <a:p>
            <a:r>
              <a:rPr lang="de-AT" sz="1800" dirty="0" smtClean="0"/>
              <a:t>Poetische Redeweise: Nicht ich habe gesehen, sondern meine Augen. </a:t>
            </a:r>
          </a:p>
          <a:p>
            <a:r>
              <a:rPr lang="de-AT" sz="1800" dirty="0" smtClean="0"/>
              <a:t>Was gesehen? Die Rettung, die Befreiung, die Gott „vor dem Angesicht“ aller Nationen bereitet hat. </a:t>
            </a:r>
            <a:endParaRPr lang="de-AT" sz="1800" dirty="0"/>
          </a:p>
        </p:txBody>
      </p:sp>
    </p:spTree>
    <p:extLst>
      <p:ext uri="{BB962C8B-B14F-4D97-AF65-F5344CB8AC3E}">
        <p14:creationId xmlns:p14="http://schemas.microsoft.com/office/powerpoint/2010/main" val="202255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752" y="465437"/>
            <a:ext cx="2611864" cy="3126260"/>
          </a:xfrm>
        </p:spPr>
        <p:txBody>
          <a:bodyPr>
            <a:normAutofit fontScale="90000"/>
          </a:bodyPr>
          <a:lstStyle/>
          <a:p>
            <a:r>
              <a:rPr lang="de-AT" sz="3600" dirty="0"/>
              <a:t>D</a:t>
            </a:r>
            <a:r>
              <a:rPr lang="de-AT" sz="3600" dirty="0" smtClean="0"/>
              <a:t>ie </a:t>
            </a:r>
            <a:r>
              <a:rPr lang="de-AT" sz="3600" dirty="0"/>
              <a:t>Tage der vom Gesetz des Mose </a:t>
            </a:r>
            <a:r>
              <a:rPr lang="de-AT" sz="3600" dirty="0" smtClean="0"/>
              <a:t>vor-geschriebenen </a:t>
            </a:r>
            <a:r>
              <a:rPr lang="de-AT" sz="3600" dirty="0"/>
              <a:t>Reinigung </a:t>
            </a:r>
            <a:r>
              <a:rPr lang="de-AT" sz="3600" dirty="0" smtClean="0"/>
              <a:t>hatten sich für sie erfüllt</a:t>
            </a:r>
            <a:endParaRPr lang="de-AT" sz="3600" dirty="0"/>
          </a:p>
        </p:txBody>
      </p:sp>
      <p:pic>
        <p:nvPicPr>
          <p:cNvPr id="6" name="Inhaltsplatzhalt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40" r="2540"/>
          <a:stretch>
            <a:fillRect/>
          </a:stretch>
        </p:blipFill>
        <p:spPr>
          <a:xfrm>
            <a:off x="3506690" y="0"/>
            <a:ext cx="8685310" cy="6857999"/>
          </a:xfrm>
        </p:spPr>
      </p:pic>
      <p:sp>
        <p:nvSpPr>
          <p:cNvPr id="3" name="Textplatzhalter 2"/>
          <p:cNvSpPr>
            <a:spLocks noGrp="1"/>
          </p:cNvSpPr>
          <p:nvPr>
            <p:ph type="body" sz="half" idx="2"/>
          </p:nvPr>
        </p:nvSpPr>
        <p:spPr>
          <a:xfrm>
            <a:off x="526752" y="3838832"/>
            <a:ext cx="2232926" cy="2063107"/>
          </a:xfrm>
        </p:spPr>
        <p:txBody>
          <a:bodyPr/>
          <a:lstStyle/>
          <a:p>
            <a:r>
              <a:rPr lang="de-AT" dirty="0" smtClean="0"/>
              <a:t>Nach dem Gesetz des Mose war eine junge Mutter nach der Geburt ihres Kindes unrein, das heißt sie durfte nicht am  Kult teilnehmen.   </a:t>
            </a:r>
            <a:endParaRPr lang="de-AT" dirty="0"/>
          </a:p>
        </p:txBody>
      </p:sp>
    </p:spTree>
    <p:extLst>
      <p:ext uri="{BB962C8B-B14F-4D97-AF65-F5344CB8AC3E}">
        <p14:creationId xmlns:p14="http://schemas.microsoft.com/office/powerpoint/2010/main" val="234958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1319" y="465438"/>
            <a:ext cx="2479590" cy="3208638"/>
          </a:xfrm>
        </p:spPr>
        <p:txBody>
          <a:bodyPr>
            <a:normAutofit/>
          </a:bodyPr>
          <a:lstStyle/>
          <a:p>
            <a:r>
              <a:rPr lang="de-AT" dirty="0" smtClean="0"/>
              <a:t>ein </a:t>
            </a:r>
            <a:r>
              <a:rPr lang="de-AT" dirty="0"/>
              <a:t>Licht, das die Heiden erleuchtet, </a:t>
            </a:r>
            <a:r>
              <a:rPr lang="de-AT" dirty="0" smtClean="0"/>
              <a:t>und </a:t>
            </a:r>
            <a:r>
              <a:rPr lang="de-AT" dirty="0"/>
              <a:t>Herrlichkeit für dein Volk Israel. </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4" cy="6857999"/>
          </a:xfrm>
        </p:spPr>
      </p:pic>
      <p:sp>
        <p:nvSpPr>
          <p:cNvPr id="3" name="Textplatzhalter 2"/>
          <p:cNvSpPr>
            <a:spLocks noGrp="1"/>
          </p:cNvSpPr>
          <p:nvPr>
            <p:ph type="body" sz="half" idx="2"/>
          </p:nvPr>
        </p:nvSpPr>
        <p:spPr>
          <a:xfrm>
            <a:off x="461320" y="3674077"/>
            <a:ext cx="2479590" cy="2804812"/>
          </a:xfrm>
        </p:spPr>
        <p:txBody>
          <a:bodyPr>
            <a:noAutofit/>
          </a:bodyPr>
          <a:lstStyle/>
          <a:p>
            <a:r>
              <a:rPr lang="de-AT" sz="1800" dirty="0" smtClean="0"/>
              <a:t>Das  Licht erweist sich für die Völker außerhalb Israels als Offenlegung, als Offenbarung (griechisch APOKALYPSIS).</a:t>
            </a:r>
          </a:p>
          <a:p>
            <a:r>
              <a:rPr lang="de-AT" sz="1800" dirty="0" smtClean="0"/>
              <a:t>Dem Volk Israel hin-gegen wird es Ruhm und Glanz bringen.   </a:t>
            </a:r>
            <a:endParaRPr lang="de-AT" sz="1800" dirty="0"/>
          </a:p>
        </p:txBody>
      </p:sp>
    </p:spTree>
    <p:extLst>
      <p:ext uri="{BB962C8B-B14F-4D97-AF65-F5344CB8AC3E}">
        <p14:creationId xmlns:p14="http://schemas.microsoft.com/office/powerpoint/2010/main" val="2960947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52" y="465438"/>
            <a:ext cx="2743671" cy="3019168"/>
          </a:xfrm>
        </p:spPr>
        <p:txBody>
          <a:bodyPr>
            <a:normAutofit fontScale="90000"/>
          </a:bodyPr>
          <a:lstStyle/>
          <a:p>
            <a:r>
              <a:rPr lang="de-AT" sz="3600" dirty="0" smtClean="0"/>
              <a:t>Sein </a:t>
            </a:r>
            <a:r>
              <a:rPr lang="de-AT" sz="3600" dirty="0"/>
              <a:t>Vater und seine Mutter staunten über die Worte, die über Jesus gesagt wurden. </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501081" y="175197"/>
            <a:ext cx="8690919" cy="6512715"/>
          </a:xfrm>
        </p:spPr>
      </p:pic>
      <p:sp>
        <p:nvSpPr>
          <p:cNvPr id="3" name="Textplatzhalter 2"/>
          <p:cNvSpPr>
            <a:spLocks noGrp="1"/>
          </p:cNvSpPr>
          <p:nvPr>
            <p:ph type="body" sz="half" idx="2"/>
          </p:nvPr>
        </p:nvSpPr>
        <p:spPr>
          <a:xfrm>
            <a:off x="592652" y="3913273"/>
            <a:ext cx="2249401" cy="1947777"/>
          </a:xfrm>
        </p:spPr>
        <p:txBody>
          <a:bodyPr>
            <a:normAutofit/>
          </a:bodyPr>
          <a:lstStyle/>
          <a:p>
            <a:r>
              <a:rPr lang="de-AT" sz="1800" dirty="0" smtClean="0"/>
              <a:t>Sie wunderten sich über diese Rede. Im Griechischen werden nicht „Worte“ erwähnt, sondern eher ein Redeschwall, ein Drauf-Los-Reden.  </a:t>
            </a:r>
            <a:endParaRPr lang="de-AT" sz="1800" dirty="0"/>
          </a:p>
        </p:txBody>
      </p:sp>
    </p:spTree>
    <p:extLst>
      <p:ext uri="{BB962C8B-B14F-4D97-AF65-F5344CB8AC3E}">
        <p14:creationId xmlns:p14="http://schemas.microsoft.com/office/powerpoint/2010/main" val="382225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52" y="465438"/>
            <a:ext cx="2249401" cy="3019168"/>
          </a:xfrm>
        </p:spPr>
        <p:txBody>
          <a:bodyPr>
            <a:normAutofit/>
          </a:bodyPr>
          <a:lstStyle/>
          <a:p>
            <a:r>
              <a:rPr lang="de-AT" dirty="0"/>
              <a:t>Und Simeon segnete </a:t>
            </a:r>
            <a:r>
              <a:rPr lang="de-AT" dirty="0" smtClean="0"/>
              <a:t>sie und </a:t>
            </a:r>
            <a:r>
              <a:rPr lang="de-AT" dirty="0"/>
              <a:t>sagte zu Maria, der Mutter Jesu:</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3" cy="6857999"/>
          </a:xfrm>
        </p:spPr>
      </p:pic>
      <p:sp>
        <p:nvSpPr>
          <p:cNvPr id="3" name="Textplatzhalter 2"/>
          <p:cNvSpPr>
            <a:spLocks noGrp="1"/>
          </p:cNvSpPr>
          <p:nvPr>
            <p:ph type="body" sz="half" idx="2"/>
          </p:nvPr>
        </p:nvSpPr>
        <p:spPr>
          <a:xfrm>
            <a:off x="592652" y="3723503"/>
            <a:ext cx="2249401" cy="2137547"/>
          </a:xfrm>
        </p:spPr>
        <p:txBody>
          <a:bodyPr>
            <a:noAutofit/>
          </a:bodyPr>
          <a:lstStyle/>
          <a:p>
            <a:r>
              <a:rPr lang="de-AT" sz="1800" dirty="0" smtClean="0"/>
              <a:t>Er segnet beide Elternteile, hebt aber die Mutter hervor. Das ist ein Hinweis, dass sie die Quelle ist, woher Lukas das weiß und es so niederschreiben kann. </a:t>
            </a:r>
            <a:endParaRPr lang="de-AT" sz="1800" dirty="0"/>
          </a:p>
        </p:txBody>
      </p:sp>
    </p:spTree>
    <p:extLst>
      <p:ext uri="{BB962C8B-B14F-4D97-AF65-F5344CB8AC3E}">
        <p14:creationId xmlns:p14="http://schemas.microsoft.com/office/powerpoint/2010/main" val="490219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94" y="490152"/>
            <a:ext cx="2389444" cy="3637006"/>
          </a:xfrm>
        </p:spPr>
        <p:txBody>
          <a:bodyPr>
            <a:normAutofit fontScale="90000"/>
          </a:bodyPr>
          <a:lstStyle/>
          <a:p>
            <a:r>
              <a:rPr lang="de-AT" sz="3600" dirty="0"/>
              <a:t>Siehe, dieser ist dazu bestimmt, dass in Israel viele zu Fall kommen und aufgerichtet werden</a:t>
            </a:r>
            <a:r>
              <a:rPr lang="de-AT" sz="3600" dirty="0" smtClean="0"/>
              <a:t>,</a:t>
            </a:r>
            <a:endParaRPr lang="de-AT" sz="3600"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3" cy="6857999"/>
          </a:xfrm>
        </p:spPr>
      </p:pic>
      <p:sp>
        <p:nvSpPr>
          <p:cNvPr id="3" name="Textplatzhalter 2"/>
          <p:cNvSpPr>
            <a:spLocks noGrp="1"/>
          </p:cNvSpPr>
          <p:nvPr>
            <p:ph type="body" sz="half" idx="2"/>
          </p:nvPr>
        </p:nvSpPr>
        <p:spPr>
          <a:xfrm>
            <a:off x="361994" y="4283677"/>
            <a:ext cx="2480059" cy="1837037"/>
          </a:xfrm>
        </p:spPr>
        <p:txBody>
          <a:bodyPr>
            <a:noAutofit/>
          </a:bodyPr>
          <a:lstStyle/>
          <a:p>
            <a:r>
              <a:rPr lang="de-AT" sz="1800" dirty="0" smtClean="0"/>
              <a:t>Diese Jude Simeon benennt beinhart die Kehrseite der Retter-Aufgabe Jesu. Er ist nicht überall willkommen. An ihm scheiden sie die Geister. </a:t>
            </a:r>
            <a:endParaRPr lang="de-AT" sz="1800" dirty="0"/>
          </a:p>
        </p:txBody>
      </p:sp>
    </p:spTree>
    <p:extLst>
      <p:ext uri="{BB962C8B-B14F-4D97-AF65-F5344CB8AC3E}">
        <p14:creationId xmlns:p14="http://schemas.microsoft.com/office/powerpoint/2010/main" val="242431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52" y="465438"/>
            <a:ext cx="2438873" cy="2664940"/>
          </a:xfrm>
        </p:spPr>
        <p:txBody>
          <a:bodyPr>
            <a:normAutofit fontScale="90000"/>
          </a:bodyPr>
          <a:lstStyle/>
          <a:p>
            <a:r>
              <a:rPr lang="de-AT" dirty="0" smtClean="0"/>
              <a:t>und </a:t>
            </a:r>
            <a:r>
              <a:rPr lang="de-AT" dirty="0"/>
              <a:t>er wird ein Zeichen sein, dem </a:t>
            </a:r>
            <a:r>
              <a:rPr lang="de-AT" dirty="0" smtClean="0"/>
              <a:t>wider-</a:t>
            </a:r>
            <a:r>
              <a:rPr lang="de-AT" dirty="0" err="1" smtClean="0"/>
              <a:t>sprochen</a:t>
            </a:r>
            <a:r>
              <a:rPr lang="de-AT" dirty="0" smtClean="0"/>
              <a:t> </a:t>
            </a:r>
            <a:r>
              <a:rPr lang="de-AT" dirty="0"/>
              <a:t>wird, </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501081" y="175197"/>
            <a:ext cx="8690918" cy="6512715"/>
          </a:xfrm>
        </p:spPr>
      </p:pic>
      <p:sp>
        <p:nvSpPr>
          <p:cNvPr id="3" name="Textplatzhalter 2"/>
          <p:cNvSpPr>
            <a:spLocks noGrp="1"/>
          </p:cNvSpPr>
          <p:nvPr>
            <p:ph type="body" sz="half" idx="2"/>
          </p:nvPr>
        </p:nvSpPr>
        <p:spPr>
          <a:xfrm>
            <a:off x="592653" y="3575223"/>
            <a:ext cx="2438872" cy="2285828"/>
          </a:xfrm>
        </p:spPr>
        <p:txBody>
          <a:bodyPr>
            <a:normAutofit lnSpcReduction="10000"/>
          </a:bodyPr>
          <a:lstStyle/>
          <a:p>
            <a:r>
              <a:rPr lang="de-AT" sz="1800" dirty="0" smtClean="0"/>
              <a:t>Noch einmal erwähnt </a:t>
            </a:r>
            <a:r>
              <a:rPr lang="de-AT" sz="1800" dirty="0"/>
              <a:t>Simeon mehr </a:t>
            </a:r>
            <a:r>
              <a:rPr lang="de-AT" sz="1800" dirty="0" smtClean="0"/>
              <a:t>den Widerspruch, den Jesus auslöst, als den Zuspruch. Hier ist ein Jude am Wort, der eher die nüchternen Tatsachen anspricht als das Hoffnungsvolle. </a:t>
            </a:r>
            <a:endParaRPr lang="de-AT" sz="1800" dirty="0"/>
          </a:p>
        </p:txBody>
      </p:sp>
    </p:spTree>
    <p:extLst>
      <p:ext uri="{BB962C8B-B14F-4D97-AF65-F5344CB8AC3E}">
        <p14:creationId xmlns:p14="http://schemas.microsoft.com/office/powerpoint/2010/main" val="408300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52" y="465438"/>
            <a:ext cx="2249401" cy="3019168"/>
          </a:xfrm>
        </p:spPr>
        <p:txBody>
          <a:bodyPr>
            <a:normAutofit/>
          </a:bodyPr>
          <a:lstStyle/>
          <a:p>
            <a:r>
              <a:rPr lang="de-AT" dirty="0" smtClean="0"/>
              <a:t> </a:t>
            </a:r>
            <a:r>
              <a:rPr lang="de-AT" dirty="0"/>
              <a:t>– und deine Seele wird ein Schwert </a:t>
            </a:r>
            <a:r>
              <a:rPr lang="de-AT" dirty="0" smtClean="0"/>
              <a:t>durch-dringen</a:t>
            </a:r>
            <a:r>
              <a:rPr lang="de-AT" dirty="0"/>
              <a:t>.</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4" cy="6857999"/>
          </a:xfrm>
        </p:spPr>
      </p:pic>
      <p:sp>
        <p:nvSpPr>
          <p:cNvPr id="3" name="Textplatzhalter 2"/>
          <p:cNvSpPr>
            <a:spLocks noGrp="1"/>
          </p:cNvSpPr>
          <p:nvPr>
            <p:ph type="body" sz="half" idx="2"/>
          </p:nvPr>
        </p:nvSpPr>
        <p:spPr>
          <a:xfrm>
            <a:off x="592652" y="3484607"/>
            <a:ext cx="2249401" cy="2677296"/>
          </a:xfrm>
        </p:spPr>
        <p:txBody>
          <a:bodyPr>
            <a:noAutofit/>
          </a:bodyPr>
          <a:lstStyle/>
          <a:p>
            <a:r>
              <a:rPr lang="de-AT" sz="1800" dirty="0" smtClean="0"/>
              <a:t>Im Griechischen wird das Wort PSYCHE verwendet, damit ist der Sitz des inneren Lebens gemeint. Die Mutter wird nicht körperlich verwundet, wie der Sohn, aber innerlich genauso heftig leiden wie er.  </a:t>
            </a:r>
            <a:endParaRPr lang="de-AT" sz="1800" dirty="0"/>
          </a:p>
        </p:txBody>
      </p:sp>
    </p:spTree>
    <p:extLst>
      <p:ext uri="{BB962C8B-B14F-4D97-AF65-F5344CB8AC3E}">
        <p14:creationId xmlns:p14="http://schemas.microsoft.com/office/powerpoint/2010/main" val="1619739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52" y="465438"/>
            <a:ext cx="2249401" cy="3019168"/>
          </a:xfrm>
        </p:spPr>
        <p:txBody>
          <a:bodyPr>
            <a:normAutofit/>
          </a:bodyPr>
          <a:lstStyle/>
          <a:p>
            <a:r>
              <a:rPr lang="de-AT" dirty="0" smtClean="0"/>
              <a:t>So </a:t>
            </a:r>
            <a:r>
              <a:rPr lang="de-AT" dirty="0"/>
              <a:t>sollen die Gedanken vieler Herzen offenbar werden. </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3" cy="6857999"/>
          </a:xfrm>
        </p:spPr>
      </p:pic>
      <p:sp>
        <p:nvSpPr>
          <p:cNvPr id="3" name="Textplatzhalter 2"/>
          <p:cNvSpPr>
            <a:spLocks noGrp="1"/>
          </p:cNvSpPr>
          <p:nvPr>
            <p:ph type="body" sz="half" idx="2"/>
          </p:nvPr>
        </p:nvSpPr>
        <p:spPr>
          <a:xfrm>
            <a:off x="592652" y="3484606"/>
            <a:ext cx="2249401" cy="2734961"/>
          </a:xfrm>
        </p:spPr>
        <p:txBody>
          <a:bodyPr>
            <a:noAutofit/>
          </a:bodyPr>
          <a:lstStyle/>
          <a:p>
            <a:r>
              <a:rPr lang="de-AT" sz="1800" dirty="0" smtClean="0"/>
              <a:t>Es kommt zu einer Offenlegung dessen, was viele im tiefsten Herzen für Gedanken wälzen. </a:t>
            </a:r>
          </a:p>
          <a:p>
            <a:r>
              <a:rPr lang="de-AT" sz="1800" dirty="0" smtClean="0"/>
              <a:t>Dieser </a:t>
            </a:r>
            <a:r>
              <a:rPr lang="de-AT" sz="1800" dirty="0" err="1" smtClean="0"/>
              <a:t>Redeguss</a:t>
            </a:r>
            <a:r>
              <a:rPr lang="de-AT" sz="1800" dirty="0" smtClean="0"/>
              <a:t> klingt nicht nach Frohbotschaft – eher nach Warnung. </a:t>
            </a:r>
            <a:endParaRPr lang="de-AT" sz="1800" dirty="0"/>
          </a:p>
        </p:txBody>
      </p:sp>
    </p:spTree>
    <p:extLst>
      <p:ext uri="{BB962C8B-B14F-4D97-AF65-F5344CB8AC3E}">
        <p14:creationId xmlns:p14="http://schemas.microsoft.com/office/powerpoint/2010/main" val="918755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085" y="185351"/>
            <a:ext cx="2372968" cy="4172465"/>
          </a:xfrm>
        </p:spPr>
        <p:txBody>
          <a:bodyPr>
            <a:normAutofit fontScale="90000"/>
          </a:bodyPr>
          <a:lstStyle/>
          <a:p>
            <a:r>
              <a:rPr lang="de-AT" dirty="0"/>
              <a:t>Damals lebte auch Hanna, eine Prophetin, eine Tochter </a:t>
            </a:r>
            <a:r>
              <a:rPr lang="de-AT" dirty="0" err="1"/>
              <a:t>Penuëls</a:t>
            </a:r>
            <a:r>
              <a:rPr lang="de-AT" dirty="0"/>
              <a:t>, aus dem Stamm Ascher. Sie war schon hochbetagt.</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3" cy="6857999"/>
          </a:xfrm>
        </p:spPr>
      </p:pic>
      <p:sp>
        <p:nvSpPr>
          <p:cNvPr id="3" name="Textplatzhalter 2"/>
          <p:cNvSpPr>
            <a:spLocks noGrp="1"/>
          </p:cNvSpPr>
          <p:nvPr>
            <p:ph type="body" sz="half" idx="2"/>
          </p:nvPr>
        </p:nvSpPr>
        <p:spPr>
          <a:xfrm>
            <a:off x="469086" y="4440194"/>
            <a:ext cx="2372968" cy="1968843"/>
          </a:xfrm>
        </p:spPr>
        <p:txBody>
          <a:bodyPr>
            <a:normAutofit/>
          </a:bodyPr>
          <a:lstStyle/>
          <a:p>
            <a:r>
              <a:rPr lang="de-AT" sz="1800" dirty="0" smtClean="0"/>
              <a:t>Wieder eine namentlich genannte Frau – also auch eine, die der jungen Mutter Maria bekannt war, sogar ihre Abstammung. </a:t>
            </a:r>
            <a:endParaRPr lang="de-AT" sz="1800" dirty="0"/>
          </a:p>
        </p:txBody>
      </p:sp>
    </p:spTree>
    <p:extLst>
      <p:ext uri="{BB962C8B-B14F-4D97-AF65-F5344CB8AC3E}">
        <p14:creationId xmlns:p14="http://schemas.microsoft.com/office/powerpoint/2010/main" val="25136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7752" y="465438"/>
            <a:ext cx="2660822" cy="2549611"/>
          </a:xfrm>
        </p:spPr>
        <p:txBody>
          <a:bodyPr>
            <a:normAutofit fontScale="90000"/>
          </a:bodyPr>
          <a:lstStyle/>
          <a:p>
            <a:r>
              <a:rPr lang="de-AT" dirty="0" smtClean="0"/>
              <a:t>Als </a:t>
            </a:r>
            <a:r>
              <a:rPr lang="de-AT" dirty="0"/>
              <a:t>junges Mädchen hatte sie geheiratet und sieben Jahre mit ihrem Mann </a:t>
            </a:r>
            <a:r>
              <a:rPr lang="de-AT" dirty="0" smtClean="0"/>
              <a:t>gelebt.</a:t>
            </a:r>
            <a:endParaRPr lang="de-AT" dirty="0"/>
          </a:p>
        </p:txBody>
      </p:sp>
      <p:pic>
        <p:nvPicPr>
          <p:cNvPr id="6" name="Inhaltsplatzhalt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2168" t="-5831" b="50405"/>
          <a:stretch/>
        </p:blipFill>
        <p:spPr>
          <a:xfrm>
            <a:off x="3201255" y="-518984"/>
            <a:ext cx="8990746" cy="7376984"/>
          </a:xfrm>
        </p:spPr>
      </p:pic>
      <p:sp>
        <p:nvSpPr>
          <p:cNvPr id="3" name="Textplatzhalter 2"/>
          <p:cNvSpPr>
            <a:spLocks noGrp="1"/>
          </p:cNvSpPr>
          <p:nvPr>
            <p:ph type="body" sz="half" idx="2"/>
          </p:nvPr>
        </p:nvSpPr>
        <p:spPr>
          <a:xfrm>
            <a:off x="280086" y="3295134"/>
            <a:ext cx="2718487" cy="2924433"/>
          </a:xfrm>
        </p:spPr>
        <p:txBody>
          <a:bodyPr>
            <a:noAutofit/>
          </a:bodyPr>
          <a:lstStyle/>
          <a:p>
            <a:r>
              <a:rPr lang="de-AT" sz="1800" dirty="0" smtClean="0"/>
              <a:t>Sie redet nicht so viel wie Simeon, aber wir erfahren von ihrem Leben mehr als von ihm.</a:t>
            </a:r>
          </a:p>
          <a:p>
            <a:r>
              <a:rPr lang="de-AT" sz="1800" dirty="0" smtClean="0"/>
              <a:t>„Als noch sehr junges Mädchen mit einem Mann vermählt …“  da denken wir unweigerlich an Maria selbst, die auch sehr jung ein Kind bekommt.  </a:t>
            </a:r>
            <a:endParaRPr lang="de-AT" sz="1800" dirty="0"/>
          </a:p>
        </p:txBody>
      </p:sp>
    </p:spTree>
    <p:extLst>
      <p:ext uri="{BB962C8B-B14F-4D97-AF65-F5344CB8AC3E}">
        <p14:creationId xmlns:p14="http://schemas.microsoft.com/office/powerpoint/2010/main" val="516644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52" y="465438"/>
            <a:ext cx="2249401" cy="2450757"/>
          </a:xfrm>
        </p:spPr>
        <p:txBody>
          <a:bodyPr>
            <a:normAutofit/>
          </a:bodyPr>
          <a:lstStyle/>
          <a:p>
            <a:r>
              <a:rPr lang="de-AT" dirty="0" smtClean="0"/>
              <a:t>nun </a:t>
            </a:r>
            <a:r>
              <a:rPr lang="de-AT" dirty="0"/>
              <a:t>war sie eine Witwe von </a:t>
            </a:r>
            <a:r>
              <a:rPr lang="de-AT" dirty="0" err="1" smtClean="0"/>
              <a:t>vierund</a:t>
            </a:r>
            <a:r>
              <a:rPr lang="de-AT" dirty="0" smtClean="0"/>
              <a:t>-achtzig </a:t>
            </a:r>
            <a:r>
              <a:rPr lang="de-AT" dirty="0"/>
              <a:t>Jahren. </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3" cy="6857998"/>
          </a:xfrm>
        </p:spPr>
      </p:pic>
      <p:sp>
        <p:nvSpPr>
          <p:cNvPr id="3" name="Textplatzhalter 2"/>
          <p:cNvSpPr>
            <a:spLocks noGrp="1"/>
          </p:cNvSpPr>
          <p:nvPr>
            <p:ph type="body" sz="half" idx="2"/>
          </p:nvPr>
        </p:nvSpPr>
        <p:spPr>
          <a:xfrm>
            <a:off x="592652" y="2916195"/>
            <a:ext cx="2249401" cy="2944855"/>
          </a:xfrm>
        </p:spPr>
        <p:txBody>
          <a:bodyPr>
            <a:normAutofit/>
          </a:bodyPr>
          <a:lstStyle/>
          <a:p>
            <a:r>
              <a:rPr lang="de-AT" sz="1800" dirty="0" smtClean="0"/>
              <a:t>Sie war nicht verarmt als Witwe, wie </a:t>
            </a:r>
            <a:r>
              <a:rPr lang="de-AT" sz="1800" dirty="0" err="1" smtClean="0"/>
              <a:t>soviele</a:t>
            </a:r>
            <a:r>
              <a:rPr lang="de-AT" sz="1800" dirty="0" smtClean="0"/>
              <a:t> andere. Das Alter scheint sie reif gemacht zu haben, so dass sie Dinge benennen konnte, die für andere noch nicht sichtbar waren – eine Prophetin</a:t>
            </a:r>
            <a:r>
              <a:rPr lang="de-AT" dirty="0" smtClean="0"/>
              <a:t>. </a:t>
            </a:r>
            <a:endParaRPr lang="de-AT" dirty="0"/>
          </a:p>
        </p:txBody>
      </p:sp>
    </p:spTree>
    <p:extLst>
      <p:ext uri="{BB962C8B-B14F-4D97-AF65-F5344CB8AC3E}">
        <p14:creationId xmlns:p14="http://schemas.microsoft.com/office/powerpoint/2010/main" val="247324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ChangeArrowheads="1"/>
          </p:cNvSpPr>
          <p:nvPr/>
        </p:nvSpPr>
        <p:spPr bwMode="auto">
          <a:xfrm>
            <a:off x="815546" y="455210"/>
            <a:ext cx="10050162"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07950" eaLnBrk="0" fontAlgn="base" hangingPunct="0">
              <a:spcBef>
                <a:spcPct val="0"/>
              </a:spcBef>
              <a:spcAft>
                <a:spcPct val="0"/>
              </a:spcAft>
              <a:tabLst>
                <a:tab pos="381000" algn="l"/>
              </a:tabLst>
              <a:defRPr>
                <a:solidFill>
                  <a:schemeClr val="tx1"/>
                </a:solidFill>
                <a:latin typeface="Arial" panose="020B0604020202020204" pitchFamily="34" charset="0"/>
              </a:defRPr>
            </a:lvl1pPr>
            <a:lvl2pPr eaLnBrk="0" fontAlgn="base" hangingPunct="0">
              <a:spcBef>
                <a:spcPct val="0"/>
              </a:spcBef>
              <a:spcAft>
                <a:spcPct val="0"/>
              </a:spcAft>
              <a:tabLst>
                <a:tab pos="381000" algn="l"/>
              </a:tabLst>
              <a:defRPr>
                <a:solidFill>
                  <a:schemeClr val="tx1"/>
                </a:solidFill>
                <a:latin typeface="Arial" panose="020B0604020202020204" pitchFamily="34" charset="0"/>
              </a:defRPr>
            </a:lvl2pPr>
            <a:lvl3pPr eaLnBrk="0" fontAlgn="base" hangingPunct="0">
              <a:spcBef>
                <a:spcPct val="0"/>
              </a:spcBef>
              <a:spcAft>
                <a:spcPct val="0"/>
              </a:spcAft>
              <a:tabLst>
                <a:tab pos="381000" algn="l"/>
              </a:tabLst>
              <a:defRPr>
                <a:solidFill>
                  <a:schemeClr val="tx1"/>
                </a:solidFill>
                <a:latin typeface="Arial" panose="020B0604020202020204" pitchFamily="34" charset="0"/>
              </a:defRPr>
            </a:lvl3pPr>
            <a:lvl4pPr eaLnBrk="0" fontAlgn="base" hangingPunct="0">
              <a:spcBef>
                <a:spcPct val="0"/>
              </a:spcBef>
              <a:spcAft>
                <a:spcPct val="0"/>
              </a:spcAft>
              <a:tabLst>
                <a:tab pos="381000" algn="l"/>
              </a:tabLst>
              <a:defRPr>
                <a:solidFill>
                  <a:schemeClr val="tx1"/>
                </a:solidFill>
                <a:latin typeface="Arial" panose="020B0604020202020204" pitchFamily="34" charset="0"/>
              </a:defRPr>
            </a:lvl4pPr>
            <a:lvl5pPr eaLnBrk="0" fontAlgn="base" hangingPunct="0">
              <a:spcBef>
                <a:spcPct val="0"/>
              </a:spcBef>
              <a:spcAft>
                <a:spcPct val="0"/>
              </a:spcAft>
              <a:tabLst>
                <a:tab pos="381000" algn="l"/>
              </a:tabLst>
              <a:defRPr>
                <a:solidFill>
                  <a:schemeClr val="tx1"/>
                </a:solidFill>
                <a:latin typeface="Arial" panose="020B0604020202020204" pitchFamily="34" charset="0"/>
              </a:defRPr>
            </a:lvl5pPr>
            <a:lvl6pPr eaLnBrk="0" fontAlgn="base" hangingPunct="0">
              <a:spcBef>
                <a:spcPct val="0"/>
              </a:spcBef>
              <a:spcAft>
                <a:spcPct val="0"/>
              </a:spcAft>
              <a:tabLst>
                <a:tab pos="381000" algn="l"/>
              </a:tabLst>
              <a:defRPr>
                <a:solidFill>
                  <a:schemeClr val="tx1"/>
                </a:solidFill>
                <a:latin typeface="Arial" panose="020B0604020202020204" pitchFamily="34" charset="0"/>
              </a:defRPr>
            </a:lvl6pPr>
            <a:lvl7pPr eaLnBrk="0" fontAlgn="base" hangingPunct="0">
              <a:spcBef>
                <a:spcPct val="0"/>
              </a:spcBef>
              <a:spcAft>
                <a:spcPct val="0"/>
              </a:spcAft>
              <a:tabLst>
                <a:tab pos="381000" algn="l"/>
              </a:tabLst>
              <a:defRPr>
                <a:solidFill>
                  <a:schemeClr val="tx1"/>
                </a:solidFill>
                <a:latin typeface="Arial" panose="020B0604020202020204" pitchFamily="34" charset="0"/>
              </a:defRPr>
            </a:lvl7pPr>
            <a:lvl8pPr eaLnBrk="0" fontAlgn="base" hangingPunct="0">
              <a:spcBef>
                <a:spcPct val="0"/>
              </a:spcBef>
              <a:spcAft>
                <a:spcPct val="0"/>
              </a:spcAft>
              <a:tabLst>
                <a:tab pos="381000" algn="l"/>
              </a:tabLst>
              <a:defRPr>
                <a:solidFill>
                  <a:schemeClr val="tx1"/>
                </a:solidFill>
                <a:latin typeface="Arial" panose="020B0604020202020204" pitchFamily="34" charset="0"/>
              </a:defRPr>
            </a:lvl8pPr>
            <a:lvl9pPr eaLnBrk="0" fontAlgn="base" hangingPunct="0">
              <a:spcBef>
                <a:spcPct val="0"/>
              </a:spcBef>
              <a:spcAft>
                <a:spcPct val="0"/>
              </a:spcAft>
              <a:tabLst>
                <a:tab pos="381000" algn="l"/>
              </a:tabLst>
              <a:defRPr>
                <a:solidFill>
                  <a:schemeClr val="tx1"/>
                </a:solidFill>
                <a:latin typeface="Arial" panose="020B0604020202020204" pitchFamily="34" charset="0"/>
              </a:defRPr>
            </a:lvl9pPr>
          </a:lstStyle>
          <a:p>
            <a:pPr marL="0" marR="0" lvl="0" indent="107950" algn="l" defTabSz="914400" rtl="0" eaLnBrk="0" fontAlgn="ctr" latinLnBrk="0" hangingPunct="0">
              <a:lnSpc>
                <a:spcPct val="100000"/>
              </a:lnSpc>
              <a:spcBef>
                <a:spcPct val="0"/>
              </a:spcBef>
              <a:spcAft>
                <a:spcPct val="0"/>
              </a:spcAft>
              <a:buClrTx/>
              <a:buSzTx/>
              <a:buFontTx/>
              <a:buNone/>
              <a:tabLst>
                <a:tab pos="381000" algn="l"/>
              </a:tabLst>
            </a:pPr>
            <a:r>
              <a:rPr kumimoji="0" lang="de-DE" altLang="ja-JP"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ItalicMT"/>
              </a:rPr>
              <a:t>Kultische Wiedereingliederung einer Frau nach der Geburt eines Kindes: </a:t>
            </a:r>
          </a:p>
          <a:p>
            <a:pPr marL="0" marR="0" lvl="0" indent="107950" algn="l" defTabSz="914400" rtl="0" eaLnBrk="0" fontAlgn="ctr" latinLnBrk="0" hangingPunct="0">
              <a:lnSpc>
                <a:spcPct val="100000"/>
              </a:lnSpc>
              <a:spcBef>
                <a:spcPct val="0"/>
              </a:spcBef>
              <a:spcAft>
                <a:spcPct val="0"/>
              </a:spcAft>
              <a:buClrTx/>
              <a:buSzTx/>
              <a:buFontTx/>
              <a:buNone/>
              <a:tabLst>
                <a:tab pos="381000" algn="l"/>
              </a:tabLst>
            </a:pPr>
            <a:r>
              <a:rPr kumimoji="0" lang="de-DE" altLang="ja-JP" sz="20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ItalicMT"/>
              </a:rPr>
              <a:t>Buch Levitikus </a:t>
            </a: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12,1–8</a:t>
            </a:r>
            <a:endParaRPr kumimoji="0" lang="de-AT" altLang="ja-JP" sz="1600" b="0" i="0" u="none" strike="noStrike" cap="none" normalizeH="0" baseline="0" dirty="0" smtClean="0">
              <a:ln>
                <a:noFill/>
              </a:ln>
              <a:solidFill>
                <a:schemeClr val="tx1"/>
              </a:solidFill>
              <a:effectLst/>
              <a:latin typeface="Arial" panose="020B0604020202020204" pitchFamily="34" charset="0"/>
            </a:endParaRPr>
          </a:p>
          <a:p>
            <a:pPr marL="0" marR="0" lvl="0" indent="107950" algn="l" defTabSz="914400" rtl="0" eaLnBrk="0" fontAlgn="ctr" latinLnBrk="0" hangingPunct="0">
              <a:lnSpc>
                <a:spcPct val="100000"/>
              </a:lnSpc>
              <a:spcBef>
                <a:spcPct val="0"/>
              </a:spcBef>
              <a:spcAft>
                <a:spcPct val="0"/>
              </a:spcAft>
              <a:buClrTx/>
              <a:buSzTx/>
              <a:buFontTx/>
              <a:buNone/>
              <a:tabLst>
                <a:tab pos="381000" algn="l"/>
              </a:tabLst>
            </a:pP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 1 Der Herr sprach zu Mose: 2 Sag zu den Israeliten: </a:t>
            </a:r>
            <a:r>
              <a:rPr kumimoji="0" lang="de-DE" altLang="ja-JP" sz="20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cs typeface="TimesNewRomanPSMT"/>
              </a:rPr>
              <a:t>Wenn eine Frau empfängt und einen Knaben gebiert, </a:t>
            </a: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ist sie sieben Tage unrein, wie sie in der Zeit ihrer Regel unrein ist. 3 Am achten Tag soll man die Vorhaut des Kindes beschneiden 4 und dreiunddreißig </a:t>
            </a:r>
            <a:r>
              <a:rPr lang="de-DE" altLang="ja-JP" sz="2000" dirty="0">
                <a:solidFill>
                  <a:srgbClr val="000000"/>
                </a:solidFill>
                <a:ea typeface="Times New Roman" panose="02020603050405020304" pitchFamily="18" charset="0"/>
                <a:cs typeface="TimesNewRomanPSMT"/>
              </a:rPr>
              <a:t>Tage</a:t>
            </a: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 soll die Frau wegen des vergossenen Blutes im Zustand der Reinigung bleiben. Sie darf nichts Geweihtes berühren und nicht zum Heiligtum kommen, bis die Tage ihres Reinigungszustands vorüber sind. </a:t>
            </a:r>
            <a:endParaRPr kumimoji="0" lang="de-AT" altLang="ja-JP" sz="1600" b="0" i="0" u="none" strike="noStrike" cap="none" normalizeH="0" baseline="0" dirty="0" smtClean="0">
              <a:ln>
                <a:noFill/>
              </a:ln>
              <a:solidFill>
                <a:schemeClr val="tx1"/>
              </a:solidFill>
              <a:effectLst/>
              <a:latin typeface="Arial" panose="020B0604020202020204" pitchFamily="34" charset="0"/>
            </a:endParaRPr>
          </a:p>
          <a:p>
            <a:pPr marL="0" marR="0" lvl="0" indent="107950" algn="l" defTabSz="914400" rtl="0" eaLnBrk="0" fontAlgn="ctr" latinLnBrk="0" hangingPunct="0">
              <a:lnSpc>
                <a:spcPct val="100000"/>
              </a:lnSpc>
              <a:spcBef>
                <a:spcPct val="0"/>
              </a:spcBef>
              <a:spcAft>
                <a:spcPct val="0"/>
              </a:spcAft>
              <a:buClrTx/>
              <a:buSzTx/>
              <a:buFontTx/>
              <a:buNone/>
              <a:tabLst>
                <a:tab pos="381000" algn="l"/>
              </a:tabLst>
            </a:pP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5 </a:t>
            </a:r>
            <a:r>
              <a:rPr kumimoji="0" lang="de-DE" altLang="ja-JP" sz="2000" b="0" i="0" u="none" strike="noStrike" cap="none" normalizeH="0" baseline="0" dirty="0" smtClean="0">
                <a:ln>
                  <a:noFill/>
                </a:ln>
                <a:solidFill>
                  <a:srgbClr val="C00000"/>
                </a:solidFill>
                <a:effectLst/>
                <a:latin typeface="Arial" panose="020B0604020202020204" pitchFamily="34" charset="0"/>
                <a:ea typeface="Times New Roman" panose="02020603050405020304" pitchFamily="18" charset="0"/>
                <a:cs typeface="TimesNewRomanPSMT"/>
              </a:rPr>
              <a:t>Wenn sie ein Mädchen gebiert</a:t>
            </a: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 ist sie zwei Wochen unrein wie während ihrer Regel. Sechsundsechzig Tage soll sie wegen des vergossenen Blutes im Zustand der Reinigung bleiben. </a:t>
            </a:r>
            <a:endParaRPr kumimoji="0" lang="de-AT" altLang="ja-JP" sz="1600" b="0" i="0" u="none" strike="noStrike" cap="none" normalizeH="0" baseline="0" dirty="0" smtClean="0">
              <a:ln>
                <a:noFill/>
              </a:ln>
              <a:solidFill>
                <a:schemeClr val="tx1"/>
              </a:solidFill>
              <a:effectLst/>
              <a:latin typeface="Arial" panose="020B0604020202020204" pitchFamily="34" charset="0"/>
            </a:endParaRPr>
          </a:p>
          <a:p>
            <a:pPr marL="0" marR="0" lvl="0" indent="107950" algn="l" defTabSz="914400" rtl="0" eaLnBrk="0" fontAlgn="ctr" latinLnBrk="0" hangingPunct="0">
              <a:lnSpc>
                <a:spcPct val="100000"/>
              </a:lnSpc>
              <a:spcBef>
                <a:spcPct val="0"/>
              </a:spcBef>
              <a:spcAft>
                <a:spcPct val="0"/>
              </a:spcAft>
              <a:buClrTx/>
              <a:buSzTx/>
              <a:buFontTx/>
              <a:buNone/>
              <a:tabLst>
                <a:tab pos="381000" algn="l"/>
              </a:tabLst>
            </a:pP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6 Wenn die Tage ihres Reinigungszustands für einen Sohn ebenso wie für eine Tochter vorüber sind, soll sie ein einjähriges Schaf als Brandopfer und eine Felsentaube oder eine Turteltaube als </a:t>
            </a:r>
            <a:r>
              <a:rPr kumimoji="0" lang="de-DE" altLang="ja-JP" sz="20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TimesNewRomanPSMT"/>
              </a:rPr>
              <a:t>Sündopfer</a:t>
            </a:r>
            <a:r>
              <a:rPr kumimoji="0" lang="de-DE" altLang="ja-JP"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NewRomanPSMT"/>
              </a:rPr>
              <a:t> zum Priester an den Eingang des Offenbarungszeltes bringen. 7 Er soll es vor dem Herrn darbringen und für sie Versöhnung erwirken; so wird sie rein von der entstandenen Blutung. Das ist die Weisung für eine Frau, die einen Knaben oder ein Mädchen gebiert. </a:t>
            </a:r>
            <a:endParaRPr kumimoji="0" lang="de-AT" altLang="ja-JP" sz="1600" b="0" i="0" u="none" strike="noStrike" cap="none" normalizeH="0" baseline="0" dirty="0" smtClean="0">
              <a:ln>
                <a:noFill/>
              </a:ln>
              <a:solidFill>
                <a:schemeClr val="tx1"/>
              </a:solidFill>
              <a:effectLst/>
              <a:latin typeface="Arial" panose="020B0604020202020204" pitchFamily="34" charset="0"/>
            </a:endParaRPr>
          </a:p>
          <a:p>
            <a:pPr marL="0" marR="0" lvl="0" indent="107950" algn="l" defTabSz="914400" rtl="0" eaLnBrk="0" fontAlgn="ctr" latinLnBrk="0" hangingPunct="0">
              <a:lnSpc>
                <a:spcPct val="100000"/>
              </a:lnSpc>
              <a:spcBef>
                <a:spcPct val="0"/>
              </a:spcBef>
              <a:spcAft>
                <a:spcPct val="0"/>
              </a:spcAft>
              <a:buClrTx/>
              <a:buSzTx/>
              <a:buFontTx/>
              <a:buNone/>
              <a:tabLst>
                <a:tab pos="381000" algn="l"/>
              </a:tabLst>
            </a:pPr>
            <a:r>
              <a:rPr kumimoji="0" lang="de-DE" altLang="ja-JP" sz="2000" b="0" i="0" u="none" strike="noStrike" cap="none" normalizeH="0" baseline="0" dirty="0" smtClean="0">
                <a:ln>
                  <a:noFill/>
                </a:ln>
                <a:solidFill>
                  <a:srgbClr val="000000"/>
                </a:solidFill>
                <a:effectLst/>
                <a:ea typeface="Times New Roman" panose="02020603050405020304" pitchFamily="18" charset="0"/>
                <a:cs typeface="TimesNewRomanPSMT"/>
              </a:rPr>
              <a:t>8</a:t>
            </a:r>
            <a:r>
              <a:rPr lang="de-DE" altLang="ja-JP" sz="2000" baseline="30000" dirty="0">
                <a:ea typeface="Times New Roman" panose="02020603050405020304" pitchFamily="18" charset="0"/>
                <a:cs typeface="TimesNewRomanPSMT"/>
              </a:rPr>
              <a:t> </a:t>
            </a:r>
            <a:r>
              <a:rPr kumimoji="0" lang="de-DE" altLang="ja-JP" sz="2000" b="0" i="0" u="none" strike="noStrike" cap="none" normalizeH="0" baseline="0" dirty="0" smtClean="0">
                <a:ln>
                  <a:noFill/>
                </a:ln>
                <a:solidFill>
                  <a:srgbClr val="C00000"/>
                </a:solidFill>
                <a:effectLst/>
                <a:ea typeface="Times New Roman" panose="02020603050405020304" pitchFamily="18" charset="0"/>
                <a:cs typeface="TimesNewRomanPSMT"/>
              </a:rPr>
              <a:t>Wenn sie die Mittel für ein Schaf nicht aufbringen kann, soll sie zwei Turteltauben </a:t>
            </a:r>
            <a:r>
              <a:rPr kumimoji="0" lang="de-DE" altLang="ja-JP" sz="2000" b="0" i="0" u="none" strike="noStrike" cap="none" normalizeH="0" baseline="0" dirty="0" smtClean="0">
                <a:ln>
                  <a:noFill/>
                </a:ln>
                <a:solidFill>
                  <a:srgbClr val="000000"/>
                </a:solidFill>
                <a:effectLst/>
                <a:ea typeface="Times New Roman" panose="02020603050405020304" pitchFamily="18" charset="0"/>
                <a:cs typeface="TimesNewRomanPSMT"/>
              </a:rPr>
              <a:t>oder zwei Felsentauben nehmen, eine als Brandopfer und die andere als </a:t>
            </a:r>
            <a:r>
              <a:rPr kumimoji="0" lang="de-DE" altLang="ja-JP" sz="2000" b="0" i="0" u="none" strike="noStrike" cap="none" normalizeH="0" baseline="0" dirty="0" err="1" smtClean="0">
                <a:ln>
                  <a:noFill/>
                </a:ln>
                <a:solidFill>
                  <a:srgbClr val="000000"/>
                </a:solidFill>
                <a:effectLst/>
                <a:ea typeface="Times New Roman" panose="02020603050405020304" pitchFamily="18" charset="0"/>
                <a:cs typeface="TimesNewRomanPSMT"/>
              </a:rPr>
              <a:t>Sündopfer</a:t>
            </a:r>
            <a:r>
              <a:rPr kumimoji="0" lang="de-DE" altLang="ja-JP" sz="2000" b="0" i="0" u="none" strike="noStrike" cap="none" normalizeH="0" baseline="0" dirty="0" smtClean="0">
                <a:ln>
                  <a:noFill/>
                </a:ln>
                <a:solidFill>
                  <a:srgbClr val="000000"/>
                </a:solidFill>
                <a:effectLst/>
                <a:ea typeface="Times New Roman" panose="02020603050405020304" pitchFamily="18" charset="0"/>
                <a:cs typeface="TimesNewRomanPSMT"/>
              </a:rPr>
              <a:t>; der Priester soll für sie Versöhnung erwirken und so wird sie rein. </a:t>
            </a:r>
            <a:endParaRPr kumimoji="0" lang="de-AT" altLang="ja-JP"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1418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6562" y="193590"/>
            <a:ext cx="2545491" cy="3645244"/>
          </a:xfrm>
        </p:spPr>
        <p:txBody>
          <a:bodyPr>
            <a:normAutofit/>
          </a:bodyPr>
          <a:lstStyle/>
          <a:p>
            <a:r>
              <a:rPr lang="de-AT" dirty="0"/>
              <a:t>Sie hielt sich ständig im Tempel auf und diente Gott Tag und Nacht mit Fasten und Beten.</a:t>
            </a:r>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3" cy="6857998"/>
          </a:xfrm>
        </p:spPr>
      </p:pic>
      <p:sp>
        <p:nvSpPr>
          <p:cNvPr id="3" name="Textplatzhalter 2"/>
          <p:cNvSpPr>
            <a:spLocks noGrp="1"/>
          </p:cNvSpPr>
          <p:nvPr>
            <p:ph type="body" sz="half" idx="2"/>
          </p:nvPr>
        </p:nvSpPr>
        <p:spPr>
          <a:xfrm>
            <a:off x="296562" y="3838834"/>
            <a:ext cx="2545491" cy="2685534"/>
          </a:xfrm>
        </p:spPr>
        <p:txBody>
          <a:bodyPr>
            <a:normAutofit/>
          </a:bodyPr>
          <a:lstStyle/>
          <a:p>
            <a:r>
              <a:rPr lang="de-AT" dirty="0" smtClean="0"/>
              <a:t>Wörtlich übersetzt: Sie wich nicht vom Tempel, sie zog sich nicht davon zurück, ging nicht auf Abstand trotz ihres schweren Schicksals. </a:t>
            </a:r>
          </a:p>
          <a:p>
            <a:r>
              <a:rPr lang="de-AT" dirty="0" smtClean="0"/>
              <a:t>Sie stellte sich in den Dienst Gottes und übernahm Aufgaben bis ins hohe Alter. Nahrungsverzicht und stilles Verweilen im Gebet gehörte zu ihrem Lebensalltag. </a:t>
            </a:r>
            <a:endParaRPr lang="de-AT" dirty="0"/>
          </a:p>
        </p:txBody>
      </p:sp>
    </p:spTree>
    <p:extLst>
      <p:ext uri="{BB962C8B-B14F-4D97-AF65-F5344CB8AC3E}">
        <p14:creationId xmlns:p14="http://schemas.microsoft.com/office/powerpoint/2010/main" val="192219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52" y="465437"/>
            <a:ext cx="2101121" cy="2804985"/>
          </a:xfrm>
        </p:spPr>
        <p:txBody>
          <a:bodyPr>
            <a:normAutofit/>
          </a:bodyPr>
          <a:lstStyle/>
          <a:p>
            <a:r>
              <a:rPr lang="de-AT" dirty="0"/>
              <a:t>Zu derselben Stunde trat sie </a:t>
            </a:r>
            <a:r>
              <a:rPr lang="de-AT" dirty="0" smtClean="0"/>
              <a:t>hinzu und  </a:t>
            </a:r>
            <a:r>
              <a:rPr lang="de-AT" dirty="0"/>
              <a:t>pries </a:t>
            </a:r>
            <a:r>
              <a:rPr lang="de-AT" dirty="0" smtClean="0"/>
              <a:t>Gott</a:t>
            </a:r>
            <a:endParaRPr lang="de-AT"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16476"/>
            <a:ext cx="9151682" cy="6857998"/>
          </a:xfrm>
        </p:spPr>
      </p:pic>
      <p:sp>
        <p:nvSpPr>
          <p:cNvPr id="3" name="Textplatzhalter 2"/>
          <p:cNvSpPr>
            <a:spLocks noGrp="1"/>
          </p:cNvSpPr>
          <p:nvPr>
            <p:ph type="body" sz="half" idx="2"/>
          </p:nvPr>
        </p:nvSpPr>
        <p:spPr>
          <a:xfrm>
            <a:off x="592180" y="3525796"/>
            <a:ext cx="2101121" cy="2858528"/>
          </a:xfrm>
        </p:spPr>
        <p:txBody>
          <a:bodyPr>
            <a:normAutofit lnSpcReduction="10000"/>
          </a:bodyPr>
          <a:lstStyle/>
          <a:p>
            <a:r>
              <a:rPr lang="de-AT" sz="1800" dirty="0" smtClean="0"/>
              <a:t>Sie dankt Gott. Wofür? Dass dieses Kind wirklich zur Welt gekommen ist.</a:t>
            </a:r>
          </a:p>
          <a:p>
            <a:r>
              <a:rPr lang="de-AT" sz="1800" dirty="0" smtClean="0"/>
              <a:t>Lukas erwähnt von ihr nicht einen Heiligen Geist wie bei  Simeon. Warum? Gesteht er der dieser Frau den Geist nicht zu?</a:t>
            </a:r>
            <a:endParaRPr lang="de-AT" sz="1800" dirty="0"/>
          </a:p>
        </p:txBody>
      </p:sp>
    </p:spTree>
    <p:extLst>
      <p:ext uri="{BB962C8B-B14F-4D97-AF65-F5344CB8AC3E}">
        <p14:creationId xmlns:p14="http://schemas.microsoft.com/office/powerpoint/2010/main" val="3621087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606" y="465438"/>
            <a:ext cx="2405448" cy="2953265"/>
          </a:xfrm>
        </p:spPr>
        <p:txBody>
          <a:bodyPr>
            <a:normAutofit fontScale="90000"/>
          </a:bodyPr>
          <a:lstStyle/>
          <a:p>
            <a:r>
              <a:rPr lang="de-AT" dirty="0" smtClean="0"/>
              <a:t>Sie sprach </a:t>
            </a:r>
            <a:r>
              <a:rPr lang="de-AT" dirty="0"/>
              <a:t>über das Kind zu allen, </a:t>
            </a:r>
            <a:r>
              <a:rPr lang="de-AT" dirty="0" smtClean="0"/>
              <a:t/>
            </a:r>
            <a:br>
              <a:rPr lang="de-AT" dirty="0" smtClean="0"/>
            </a:br>
            <a:r>
              <a:rPr lang="de-AT" dirty="0" smtClean="0"/>
              <a:t>die </a:t>
            </a:r>
            <a:r>
              <a:rPr lang="de-AT" dirty="0"/>
              <a:t>auf die Erlösung Jerusalems warteten</a:t>
            </a:r>
            <a:r>
              <a:rPr lang="de-AT" dirty="0" smtClean="0"/>
              <a:t>.</a:t>
            </a:r>
            <a:endParaRPr lang="de-AT"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0"/>
            <a:ext cx="9151683" cy="6857998"/>
          </a:xfrm>
        </p:spPr>
      </p:pic>
      <p:sp>
        <p:nvSpPr>
          <p:cNvPr id="3" name="Textplatzhalter 2"/>
          <p:cNvSpPr>
            <a:spLocks noGrp="1"/>
          </p:cNvSpPr>
          <p:nvPr>
            <p:ph type="body" sz="half" idx="2"/>
          </p:nvPr>
        </p:nvSpPr>
        <p:spPr>
          <a:xfrm>
            <a:off x="436605" y="3550508"/>
            <a:ext cx="2520779" cy="2866768"/>
          </a:xfrm>
        </p:spPr>
        <p:txBody>
          <a:bodyPr>
            <a:noAutofit/>
          </a:bodyPr>
          <a:lstStyle/>
          <a:p>
            <a:r>
              <a:rPr lang="de-AT" sz="1800" dirty="0" smtClean="0"/>
              <a:t>Scheinbar redete sie beliebige Leute an. </a:t>
            </a:r>
          </a:p>
          <a:p>
            <a:r>
              <a:rPr lang="de-AT" sz="1800" dirty="0" smtClean="0"/>
              <a:t>Viele meinten sowieso , dass es bald ein Lösegeld für Jerusalem geben würde, einen Freikauf. </a:t>
            </a:r>
          </a:p>
          <a:p>
            <a:r>
              <a:rPr lang="de-AT" sz="1800" dirty="0" smtClean="0"/>
              <a:t>Nicht „sie warteten auf diese Stunde“, sondern  </a:t>
            </a:r>
            <a:r>
              <a:rPr lang="de-AT" sz="1800" dirty="0"/>
              <a:t>s</a:t>
            </a:r>
            <a:r>
              <a:rPr lang="de-AT" sz="1800" dirty="0" smtClean="0"/>
              <a:t>ie sehnten sie herbei, hießen sie willkommen. </a:t>
            </a:r>
            <a:endParaRPr lang="de-AT" sz="1800" dirty="0"/>
          </a:p>
        </p:txBody>
      </p:sp>
    </p:spTree>
    <p:extLst>
      <p:ext uri="{BB962C8B-B14F-4D97-AF65-F5344CB8AC3E}">
        <p14:creationId xmlns:p14="http://schemas.microsoft.com/office/powerpoint/2010/main" val="3572991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184" y="185351"/>
            <a:ext cx="2693773" cy="3678194"/>
          </a:xfrm>
        </p:spPr>
        <p:txBody>
          <a:bodyPr>
            <a:normAutofit fontScale="90000"/>
          </a:bodyPr>
          <a:lstStyle/>
          <a:p>
            <a:r>
              <a:rPr lang="de-AT" dirty="0"/>
              <a:t>Als seine Eltern alles getan hatten, was das Gesetz des Herrn </a:t>
            </a:r>
            <a:r>
              <a:rPr lang="de-AT" dirty="0" smtClean="0"/>
              <a:t>vor-schreibt</a:t>
            </a:r>
            <a:r>
              <a:rPr lang="de-AT" dirty="0"/>
              <a:t>, kehrten sie nach Galiläa in ihre Stadt Nazaret zurück</a:t>
            </a:r>
            <a:r>
              <a:rPr lang="de-AT" dirty="0" smtClean="0"/>
              <a:t>.</a:t>
            </a:r>
            <a:endParaRPr lang="de-AT" dirty="0"/>
          </a:p>
        </p:txBody>
      </p:sp>
      <p:pic>
        <p:nvPicPr>
          <p:cNvPr id="6" name="Inhaltsplatzhalt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040317" y="-8238"/>
            <a:ext cx="9151683" cy="6857999"/>
          </a:xfrm>
        </p:spPr>
      </p:pic>
      <p:sp>
        <p:nvSpPr>
          <p:cNvPr id="3" name="Textplatzhalter 2"/>
          <p:cNvSpPr>
            <a:spLocks noGrp="1"/>
          </p:cNvSpPr>
          <p:nvPr>
            <p:ph type="body" sz="half" idx="2"/>
          </p:nvPr>
        </p:nvSpPr>
        <p:spPr>
          <a:xfrm>
            <a:off x="214184" y="3962400"/>
            <a:ext cx="2693773" cy="2471352"/>
          </a:xfrm>
        </p:spPr>
        <p:txBody>
          <a:bodyPr>
            <a:noAutofit/>
          </a:bodyPr>
          <a:lstStyle/>
          <a:p>
            <a:r>
              <a:rPr lang="de-AT" dirty="0" smtClean="0"/>
              <a:t>Das 5.Mal ist vom Gesetz die Rede, das wie eine Last wirkt. Endlich ist alles „getan“, also abgearbeitet, nicht „erfüllt“ </a:t>
            </a:r>
          </a:p>
          <a:p>
            <a:r>
              <a:rPr lang="de-AT" dirty="0" smtClean="0"/>
              <a:t>Dass sie nach Nazaret zurück kehren ist eine Einfügung des Lukas, denn laut Matthäus bleiben sie noch länger in Betlehem, wo erst noch die Sterndeuter kommen.  Von dort fliehen sie nach Ägypten.</a:t>
            </a:r>
            <a:endParaRPr lang="de-AT" dirty="0"/>
          </a:p>
        </p:txBody>
      </p:sp>
    </p:spTree>
    <p:extLst>
      <p:ext uri="{BB962C8B-B14F-4D97-AF65-F5344CB8AC3E}">
        <p14:creationId xmlns:p14="http://schemas.microsoft.com/office/powerpoint/2010/main" val="2170480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892" y="465438"/>
            <a:ext cx="2430161" cy="3282778"/>
          </a:xfrm>
        </p:spPr>
        <p:txBody>
          <a:bodyPr>
            <a:normAutofit fontScale="90000"/>
          </a:bodyPr>
          <a:lstStyle/>
          <a:p>
            <a:pPr fontAlgn="ctr"/>
            <a:r>
              <a:rPr lang="de-AT" dirty="0" smtClean="0"/>
              <a:t>Das </a:t>
            </a:r>
            <a:r>
              <a:rPr lang="de-AT" dirty="0"/>
              <a:t>Kind wuchs heran und wurde stark, erfüllt mit Weisheit und Gottes Gnade ruhte auf ihm</a:t>
            </a:r>
            <a:r>
              <a:rPr lang="de-AT" dirty="0" smtClean="0"/>
              <a:t>.</a:t>
            </a:r>
            <a:endParaRPr lang="de-AT" dirty="0"/>
          </a:p>
        </p:txBody>
      </p:sp>
      <p:pic>
        <p:nvPicPr>
          <p:cNvPr id="6" name="Inhaltsplatzhalt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1952" r="31955"/>
          <a:stretch/>
        </p:blipFill>
        <p:spPr>
          <a:xfrm>
            <a:off x="3040317" y="-320"/>
            <a:ext cx="9151683" cy="6858317"/>
          </a:xfrm>
        </p:spPr>
      </p:pic>
      <p:sp>
        <p:nvSpPr>
          <p:cNvPr id="3" name="Textplatzhalter 2"/>
          <p:cNvSpPr>
            <a:spLocks noGrp="1"/>
          </p:cNvSpPr>
          <p:nvPr>
            <p:ph type="body" sz="half" idx="2"/>
          </p:nvPr>
        </p:nvSpPr>
        <p:spPr>
          <a:xfrm>
            <a:off x="337752" y="3805880"/>
            <a:ext cx="2636108" cy="2496065"/>
          </a:xfrm>
        </p:spPr>
        <p:txBody>
          <a:bodyPr>
            <a:noAutofit/>
          </a:bodyPr>
          <a:lstStyle/>
          <a:p>
            <a:r>
              <a:rPr lang="de-AT" sz="1800" dirty="0" smtClean="0"/>
              <a:t>Lukas zählt hier das körperliche Empor-Wachsen auf, die Zu-</a:t>
            </a:r>
            <a:r>
              <a:rPr lang="de-AT" sz="1800" dirty="0" err="1" smtClean="0"/>
              <a:t>nahme</a:t>
            </a:r>
            <a:r>
              <a:rPr lang="de-AT" sz="1800" dirty="0" smtClean="0"/>
              <a:t> an leiblicher Kraft und die Fülle von Weisheit. Lukas wird </a:t>
            </a:r>
            <a:r>
              <a:rPr lang="de-AT" sz="1800" smtClean="0"/>
              <a:t>fortsetzen damit</a:t>
            </a:r>
            <a:r>
              <a:rPr lang="de-AT" sz="1800" dirty="0" smtClean="0"/>
              <a:t>, dass Jesus als Zwölfjähriger im Tempel </a:t>
            </a:r>
            <a:r>
              <a:rPr lang="de-AT" sz="1800" smtClean="0"/>
              <a:t>seine religiöse </a:t>
            </a:r>
            <a:r>
              <a:rPr lang="de-AT" sz="1800" dirty="0" smtClean="0"/>
              <a:t>Bildung beweist. </a:t>
            </a:r>
            <a:endParaRPr lang="de-AT" sz="1800" dirty="0"/>
          </a:p>
        </p:txBody>
      </p:sp>
    </p:spTree>
    <p:extLst>
      <p:ext uri="{BB962C8B-B14F-4D97-AF65-F5344CB8AC3E}">
        <p14:creationId xmlns:p14="http://schemas.microsoft.com/office/powerpoint/2010/main" val="252049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4945" y="399534"/>
            <a:ext cx="2545963" cy="3167449"/>
          </a:xfrm>
        </p:spPr>
        <p:txBody>
          <a:bodyPr>
            <a:normAutofit fontScale="90000"/>
          </a:bodyPr>
          <a:lstStyle/>
          <a:p>
            <a:r>
              <a:rPr lang="de-AT" sz="3600" dirty="0" smtClean="0"/>
              <a:t>Da brachten die Eltern </a:t>
            </a:r>
            <a:r>
              <a:rPr lang="de-AT" sz="3600" dirty="0"/>
              <a:t>das Kind nach Jerusalem hinauf, um es dem Herrn </a:t>
            </a:r>
            <a:r>
              <a:rPr lang="de-AT" sz="3600" dirty="0" smtClean="0"/>
              <a:t>darzustellen</a:t>
            </a:r>
            <a:r>
              <a:rPr lang="de-AT" sz="3600" dirty="0"/>
              <a:t>.</a:t>
            </a:r>
            <a:r>
              <a:rPr lang="de-AT" sz="3600" dirty="0" smtClean="0"/>
              <a:t> </a:t>
            </a:r>
            <a:endParaRPr lang="de-AT" sz="3600" dirty="0"/>
          </a:p>
        </p:txBody>
      </p:sp>
      <p:pic>
        <p:nvPicPr>
          <p:cNvPr id="6" name="Inhaltsplatzhalt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40" r="2540"/>
          <a:stretch>
            <a:fillRect/>
          </a:stretch>
        </p:blipFill>
        <p:spPr>
          <a:xfrm>
            <a:off x="3506691" y="0"/>
            <a:ext cx="8685310" cy="6858000"/>
          </a:xfrm>
        </p:spPr>
      </p:pic>
      <p:sp>
        <p:nvSpPr>
          <p:cNvPr id="3" name="Textplatzhalter 2"/>
          <p:cNvSpPr>
            <a:spLocks noGrp="1"/>
          </p:cNvSpPr>
          <p:nvPr>
            <p:ph type="body" sz="half" idx="2"/>
          </p:nvPr>
        </p:nvSpPr>
        <p:spPr>
          <a:xfrm>
            <a:off x="394945" y="4744995"/>
            <a:ext cx="2768385" cy="1791258"/>
          </a:xfrm>
        </p:spPr>
        <p:txBody>
          <a:bodyPr vert="horz" lIns="91440" tIns="45720" rIns="91440" bIns="45720" rtlCol="0" anchor="b">
            <a:normAutofit fontScale="97500"/>
          </a:bodyPr>
          <a:lstStyle/>
          <a:p>
            <a:pPr>
              <a:spcBef>
                <a:spcPct val="0"/>
              </a:spcBef>
            </a:pPr>
            <a:r>
              <a:rPr lang="de-AT" sz="1800" dirty="0" smtClean="0">
                <a:latin typeface="+mj-lt"/>
                <a:ea typeface="+mj-ea"/>
                <a:cs typeface="+mj-cs"/>
              </a:rPr>
              <a:t>„</a:t>
            </a:r>
            <a:r>
              <a:rPr lang="de-AT" sz="2500" dirty="0" smtClean="0">
                <a:latin typeface="+mj-lt"/>
                <a:ea typeface="+mj-ea"/>
                <a:cs typeface="+mj-cs"/>
              </a:rPr>
              <a:t>Darstellen“ heißt „bereitstellen, zur Verfügung stellen“ </a:t>
            </a:r>
            <a:endParaRPr lang="de-AT" sz="1800" dirty="0">
              <a:latin typeface="+mj-lt"/>
              <a:ea typeface="+mj-ea"/>
              <a:cs typeface="+mj-cs"/>
            </a:endParaRPr>
          </a:p>
        </p:txBody>
      </p:sp>
    </p:spTree>
    <p:extLst>
      <p:ext uri="{BB962C8B-B14F-4D97-AF65-F5344CB8AC3E}">
        <p14:creationId xmlns:p14="http://schemas.microsoft.com/office/powerpoint/2010/main" val="351625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ChangeArrowheads="1"/>
          </p:cNvSpPr>
          <p:nvPr/>
        </p:nvSpPr>
        <p:spPr bwMode="auto">
          <a:xfrm>
            <a:off x="815546" y="2917423"/>
            <a:ext cx="100501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07950" eaLnBrk="0" fontAlgn="base" hangingPunct="0">
              <a:spcBef>
                <a:spcPct val="0"/>
              </a:spcBef>
              <a:spcAft>
                <a:spcPct val="0"/>
              </a:spcAft>
              <a:tabLst>
                <a:tab pos="381000" algn="l"/>
              </a:tabLst>
              <a:defRPr>
                <a:solidFill>
                  <a:schemeClr val="tx1"/>
                </a:solidFill>
                <a:latin typeface="Arial" panose="020B0604020202020204" pitchFamily="34" charset="0"/>
              </a:defRPr>
            </a:lvl1pPr>
            <a:lvl2pPr eaLnBrk="0" fontAlgn="base" hangingPunct="0">
              <a:spcBef>
                <a:spcPct val="0"/>
              </a:spcBef>
              <a:spcAft>
                <a:spcPct val="0"/>
              </a:spcAft>
              <a:tabLst>
                <a:tab pos="381000" algn="l"/>
              </a:tabLst>
              <a:defRPr>
                <a:solidFill>
                  <a:schemeClr val="tx1"/>
                </a:solidFill>
                <a:latin typeface="Arial" panose="020B0604020202020204" pitchFamily="34" charset="0"/>
              </a:defRPr>
            </a:lvl2pPr>
            <a:lvl3pPr eaLnBrk="0" fontAlgn="base" hangingPunct="0">
              <a:spcBef>
                <a:spcPct val="0"/>
              </a:spcBef>
              <a:spcAft>
                <a:spcPct val="0"/>
              </a:spcAft>
              <a:tabLst>
                <a:tab pos="381000" algn="l"/>
              </a:tabLst>
              <a:defRPr>
                <a:solidFill>
                  <a:schemeClr val="tx1"/>
                </a:solidFill>
                <a:latin typeface="Arial" panose="020B0604020202020204" pitchFamily="34" charset="0"/>
              </a:defRPr>
            </a:lvl3pPr>
            <a:lvl4pPr eaLnBrk="0" fontAlgn="base" hangingPunct="0">
              <a:spcBef>
                <a:spcPct val="0"/>
              </a:spcBef>
              <a:spcAft>
                <a:spcPct val="0"/>
              </a:spcAft>
              <a:tabLst>
                <a:tab pos="381000" algn="l"/>
              </a:tabLst>
              <a:defRPr>
                <a:solidFill>
                  <a:schemeClr val="tx1"/>
                </a:solidFill>
                <a:latin typeface="Arial" panose="020B0604020202020204" pitchFamily="34" charset="0"/>
              </a:defRPr>
            </a:lvl4pPr>
            <a:lvl5pPr eaLnBrk="0" fontAlgn="base" hangingPunct="0">
              <a:spcBef>
                <a:spcPct val="0"/>
              </a:spcBef>
              <a:spcAft>
                <a:spcPct val="0"/>
              </a:spcAft>
              <a:tabLst>
                <a:tab pos="381000" algn="l"/>
              </a:tabLst>
              <a:defRPr>
                <a:solidFill>
                  <a:schemeClr val="tx1"/>
                </a:solidFill>
                <a:latin typeface="Arial" panose="020B0604020202020204" pitchFamily="34" charset="0"/>
              </a:defRPr>
            </a:lvl5pPr>
            <a:lvl6pPr eaLnBrk="0" fontAlgn="base" hangingPunct="0">
              <a:spcBef>
                <a:spcPct val="0"/>
              </a:spcBef>
              <a:spcAft>
                <a:spcPct val="0"/>
              </a:spcAft>
              <a:tabLst>
                <a:tab pos="381000" algn="l"/>
              </a:tabLst>
              <a:defRPr>
                <a:solidFill>
                  <a:schemeClr val="tx1"/>
                </a:solidFill>
                <a:latin typeface="Arial" panose="020B0604020202020204" pitchFamily="34" charset="0"/>
              </a:defRPr>
            </a:lvl6pPr>
            <a:lvl7pPr eaLnBrk="0" fontAlgn="base" hangingPunct="0">
              <a:spcBef>
                <a:spcPct val="0"/>
              </a:spcBef>
              <a:spcAft>
                <a:spcPct val="0"/>
              </a:spcAft>
              <a:tabLst>
                <a:tab pos="381000" algn="l"/>
              </a:tabLst>
              <a:defRPr>
                <a:solidFill>
                  <a:schemeClr val="tx1"/>
                </a:solidFill>
                <a:latin typeface="Arial" panose="020B0604020202020204" pitchFamily="34" charset="0"/>
              </a:defRPr>
            </a:lvl7pPr>
            <a:lvl8pPr eaLnBrk="0" fontAlgn="base" hangingPunct="0">
              <a:spcBef>
                <a:spcPct val="0"/>
              </a:spcBef>
              <a:spcAft>
                <a:spcPct val="0"/>
              </a:spcAft>
              <a:tabLst>
                <a:tab pos="381000" algn="l"/>
              </a:tabLst>
              <a:defRPr>
                <a:solidFill>
                  <a:schemeClr val="tx1"/>
                </a:solidFill>
                <a:latin typeface="Arial" panose="020B0604020202020204" pitchFamily="34" charset="0"/>
              </a:defRPr>
            </a:lvl8pPr>
            <a:lvl9pPr eaLnBrk="0" fontAlgn="base" hangingPunct="0">
              <a:spcBef>
                <a:spcPct val="0"/>
              </a:spcBef>
              <a:spcAft>
                <a:spcPct val="0"/>
              </a:spcAft>
              <a:tabLst>
                <a:tab pos="381000" algn="l"/>
              </a:tabLst>
              <a:defRPr>
                <a:solidFill>
                  <a:schemeClr val="tx1"/>
                </a:solidFill>
                <a:latin typeface="Arial" panose="020B0604020202020204" pitchFamily="34" charset="0"/>
              </a:defRPr>
            </a:lvl9pPr>
          </a:lstStyle>
          <a:p>
            <a:r>
              <a:rPr lang="de-AT" sz="2000" u="sng" dirty="0" smtClean="0"/>
              <a:t>Buch Numeri 18,15:</a:t>
            </a:r>
          </a:p>
          <a:p>
            <a:r>
              <a:rPr lang="de-AT" sz="2000" dirty="0" smtClean="0"/>
              <a:t> </a:t>
            </a:r>
            <a:r>
              <a:rPr lang="de-AT" sz="2000" dirty="0"/>
              <a:t>Alle lebenden Wesen, die den Mutterschoß durchbrechen und die man dem Herrn </a:t>
            </a:r>
            <a:r>
              <a:rPr lang="de-AT" sz="2000" dirty="0" smtClean="0"/>
              <a:t>darbringt, </a:t>
            </a:r>
            <a:r>
              <a:rPr lang="de-AT" sz="2000" dirty="0"/>
              <a:t>Mensch und Vieh, gehören dir (= gehören den Priestern als Entlohnung). Du musst aber den Erstgeborenen bei den Menschen auslösen. </a:t>
            </a:r>
          </a:p>
        </p:txBody>
      </p:sp>
    </p:spTree>
    <p:extLst>
      <p:ext uri="{BB962C8B-B14F-4D97-AF65-F5344CB8AC3E}">
        <p14:creationId xmlns:p14="http://schemas.microsoft.com/office/powerpoint/2010/main" val="3737181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470" y="168876"/>
            <a:ext cx="2801336" cy="3875904"/>
          </a:xfrm>
        </p:spPr>
        <p:txBody>
          <a:bodyPr>
            <a:noAutofit/>
          </a:bodyPr>
          <a:lstStyle/>
          <a:p>
            <a:r>
              <a:rPr lang="de-AT" dirty="0"/>
              <a:t>wie im Gesetz des Herrn geschrieben ist: </a:t>
            </a:r>
            <a:r>
              <a:rPr lang="de-AT" i="1" dirty="0"/>
              <a:t>Jede männliche Erstgeburt soll dem Herrn heilig genannt werden.</a:t>
            </a:r>
            <a:r>
              <a:rPr lang="de-AT" dirty="0"/>
              <a:t> </a:t>
            </a:r>
          </a:p>
        </p:txBody>
      </p:sp>
      <p:pic>
        <p:nvPicPr>
          <p:cNvPr id="6" name="Inhaltsplatzhalt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40" r="2540"/>
          <a:stretch>
            <a:fillRect/>
          </a:stretch>
        </p:blipFill>
        <p:spPr>
          <a:xfrm>
            <a:off x="3506690" y="0"/>
            <a:ext cx="8685310" cy="6857999"/>
          </a:xfrm>
        </p:spPr>
      </p:pic>
      <p:sp>
        <p:nvSpPr>
          <p:cNvPr id="3" name="Textplatzhalter 2"/>
          <p:cNvSpPr>
            <a:spLocks noGrp="1"/>
          </p:cNvSpPr>
          <p:nvPr>
            <p:ph type="body" sz="half" idx="2"/>
          </p:nvPr>
        </p:nvSpPr>
        <p:spPr>
          <a:xfrm>
            <a:off x="378469" y="4497858"/>
            <a:ext cx="2801337" cy="1664045"/>
          </a:xfrm>
        </p:spPr>
        <p:txBody>
          <a:bodyPr>
            <a:normAutofit/>
          </a:bodyPr>
          <a:lstStyle/>
          <a:p>
            <a:r>
              <a:rPr lang="de-AT" sz="1800" dirty="0" smtClean="0"/>
              <a:t>Aus dem Buch Exodus 12,2. </a:t>
            </a:r>
          </a:p>
          <a:p>
            <a:r>
              <a:rPr lang="de-DE" sz="1800" dirty="0" smtClean="0"/>
              <a:t>„Heilig“ heißt beiseite gestellt, abgesondert für Gott.</a:t>
            </a:r>
            <a:endParaRPr lang="de-AT" sz="1800" dirty="0"/>
          </a:p>
        </p:txBody>
      </p:sp>
    </p:spTree>
    <p:extLst>
      <p:ext uri="{BB962C8B-B14F-4D97-AF65-F5344CB8AC3E}">
        <p14:creationId xmlns:p14="http://schemas.microsoft.com/office/powerpoint/2010/main" val="268126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1564" y="243015"/>
            <a:ext cx="2776623" cy="3010931"/>
          </a:xfrm>
        </p:spPr>
        <p:txBody>
          <a:bodyPr>
            <a:noAutofit/>
          </a:bodyPr>
          <a:lstStyle/>
          <a:p>
            <a:r>
              <a:rPr lang="de-AT" dirty="0"/>
              <a:t>Auch wollten sie ihr Opfer darbringen, wie es das Gesetz des Herrn </a:t>
            </a:r>
            <a:r>
              <a:rPr lang="de-AT" dirty="0" smtClean="0"/>
              <a:t>vorschreibt:</a:t>
            </a:r>
            <a:endParaRPr lang="de-AT" dirty="0"/>
          </a:p>
        </p:txBody>
      </p:sp>
      <p:pic>
        <p:nvPicPr>
          <p:cNvPr id="7" name="Inhaltsplatzhalt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40" r="2540"/>
          <a:stretch>
            <a:fillRect/>
          </a:stretch>
        </p:blipFill>
        <p:spPr>
          <a:xfrm>
            <a:off x="3506690" y="0"/>
            <a:ext cx="8685310" cy="6857999"/>
          </a:xfrm>
        </p:spPr>
      </p:pic>
      <p:sp>
        <p:nvSpPr>
          <p:cNvPr id="3" name="Textplatzhalter 2"/>
          <p:cNvSpPr>
            <a:spLocks noGrp="1"/>
          </p:cNvSpPr>
          <p:nvPr>
            <p:ph type="body" sz="half" idx="2"/>
          </p:nvPr>
        </p:nvSpPr>
        <p:spPr>
          <a:xfrm>
            <a:off x="510274" y="3534032"/>
            <a:ext cx="2916667" cy="2993981"/>
          </a:xfrm>
        </p:spPr>
        <p:txBody>
          <a:bodyPr>
            <a:noAutofit/>
          </a:bodyPr>
          <a:lstStyle/>
          <a:p>
            <a:r>
              <a:rPr lang="de-DE" sz="1800" dirty="0"/>
              <a:t>D</a:t>
            </a:r>
            <a:r>
              <a:rPr lang="de-DE" sz="1800" dirty="0" smtClean="0"/>
              <a:t>as </a:t>
            </a:r>
            <a:r>
              <a:rPr lang="de-DE" sz="1800" dirty="0"/>
              <a:t>„Gesetz</a:t>
            </a:r>
            <a:r>
              <a:rPr lang="de-DE" sz="1800" dirty="0" smtClean="0"/>
              <a:t>“ wird nun schon das dritte Mal erwähnt.  Warum? </a:t>
            </a:r>
          </a:p>
          <a:p>
            <a:r>
              <a:rPr lang="de-DE" sz="1800" dirty="0" smtClean="0"/>
              <a:t>Vielleicht klingt hier noch die Erinnerung der Mutter Maria nach, die es über sich ergehen lässt, aber den Sinn hinterfragt. Josef hingegen scheint  sehr bedacht darauf gewesen zu sein. Er wird als der „Gerechte“ bezeichnet. </a:t>
            </a:r>
            <a:endParaRPr lang="de-AT" sz="1800" dirty="0"/>
          </a:p>
        </p:txBody>
      </p:sp>
    </p:spTree>
    <p:extLst>
      <p:ext uri="{BB962C8B-B14F-4D97-AF65-F5344CB8AC3E}">
        <p14:creationId xmlns:p14="http://schemas.microsoft.com/office/powerpoint/2010/main" val="226749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274" y="523102"/>
            <a:ext cx="2776623" cy="2656704"/>
          </a:xfrm>
        </p:spPr>
        <p:txBody>
          <a:bodyPr>
            <a:noAutofit/>
          </a:bodyPr>
          <a:lstStyle/>
          <a:p>
            <a:r>
              <a:rPr lang="de-AT" i="1" dirty="0" smtClean="0"/>
              <a:t>ein </a:t>
            </a:r>
            <a:r>
              <a:rPr lang="de-AT" i="1" dirty="0"/>
              <a:t>Paar Turteltauben oder </a:t>
            </a:r>
            <a:r>
              <a:rPr lang="de-AT" sz="2800" i="1" dirty="0"/>
              <a:t>zwei</a:t>
            </a:r>
            <a:r>
              <a:rPr lang="de-AT" i="1" dirty="0"/>
              <a:t> junge Tauben</a:t>
            </a:r>
            <a:endParaRPr lang="de-AT" dirty="0"/>
          </a:p>
        </p:txBody>
      </p:sp>
      <p:pic>
        <p:nvPicPr>
          <p:cNvPr id="7" name="Inhaltsplatzhalter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540" t="43123" r="31619"/>
          <a:stretch/>
        </p:blipFill>
        <p:spPr>
          <a:xfrm>
            <a:off x="3506690" y="523102"/>
            <a:ext cx="8685310" cy="5623391"/>
          </a:xfrm>
        </p:spPr>
      </p:pic>
      <p:sp>
        <p:nvSpPr>
          <p:cNvPr id="3" name="Textplatzhalter 2"/>
          <p:cNvSpPr>
            <a:spLocks noGrp="1"/>
          </p:cNvSpPr>
          <p:nvPr>
            <p:ph type="body" sz="half" idx="2"/>
          </p:nvPr>
        </p:nvSpPr>
        <p:spPr>
          <a:xfrm>
            <a:off x="510274" y="4621425"/>
            <a:ext cx="2562439" cy="1675929"/>
          </a:xfrm>
        </p:spPr>
        <p:txBody>
          <a:bodyPr>
            <a:normAutofit/>
          </a:bodyPr>
          <a:lstStyle/>
          <a:p>
            <a:r>
              <a:rPr lang="de-DE" sz="1800" dirty="0" smtClean="0"/>
              <a:t>Normalerweise wurde von Seiten des Tempels ein Schaf verlangt. Bei armen Familien genügten Tauben.  </a:t>
            </a:r>
            <a:endParaRPr lang="de-AT" sz="1800" dirty="0"/>
          </a:p>
        </p:txBody>
      </p:sp>
    </p:spTree>
    <p:extLst>
      <p:ext uri="{BB962C8B-B14F-4D97-AF65-F5344CB8AC3E}">
        <p14:creationId xmlns:p14="http://schemas.microsoft.com/office/powerpoint/2010/main" val="385301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854" y="317156"/>
            <a:ext cx="2891952" cy="3266303"/>
          </a:xfrm>
        </p:spPr>
        <p:txBody>
          <a:bodyPr>
            <a:normAutofit/>
          </a:bodyPr>
          <a:lstStyle/>
          <a:p>
            <a:r>
              <a:rPr lang="de-AT" sz="3600" dirty="0"/>
              <a:t>Und siehe, in Jerusalem lebte ein Mann namens Simeon. </a:t>
            </a:r>
          </a:p>
        </p:txBody>
      </p:sp>
      <p:pic>
        <p:nvPicPr>
          <p:cNvPr id="6" name="Inhaltsplatzhalt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40" r="2540"/>
          <a:stretch>
            <a:fillRect/>
          </a:stretch>
        </p:blipFill>
        <p:spPr>
          <a:xfrm>
            <a:off x="3506690" y="0"/>
            <a:ext cx="8685310" cy="6857999"/>
          </a:xfrm>
        </p:spPr>
      </p:pic>
      <p:sp>
        <p:nvSpPr>
          <p:cNvPr id="3" name="Textplatzhalter 2"/>
          <p:cNvSpPr>
            <a:spLocks noGrp="1"/>
          </p:cNvSpPr>
          <p:nvPr>
            <p:ph type="body" sz="half" idx="2"/>
          </p:nvPr>
        </p:nvSpPr>
        <p:spPr>
          <a:xfrm>
            <a:off x="287854" y="4044778"/>
            <a:ext cx="2348254" cy="2100649"/>
          </a:xfrm>
        </p:spPr>
        <p:txBody>
          <a:bodyPr>
            <a:noAutofit/>
          </a:bodyPr>
          <a:lstStyle/>
          <a:p>
            <a:r>
              <a:rPr lang="de-DE" sz="1800" dirty="0" smtClean="0"/>
              <a:t>Dass der Name genannt ist, deutet darauf hin, dass er für die Familie kein Unbekannter war.</a:t>
            </a:r>
          </a:p>
          <a:p>
            <a:r>
              <a:rPr lang="de-DE" sz="1800" dirty="0" smtClean="0"/>
              <a:t>Der Name bedeutet: „Gott hat gehört“. </a:t>
            </a:r>
            <a:endParaRPr lang="de-AT" sz="1800" dirty="0"/>
          </a:p>
        </p:txBody>
      </p:sp>
    </p:spTree>
    <p:extLst>
      <p:ext uri="{BB962C8B-B14F-4D97-AF65-F5344CB8AC3E}">
        <p14:creationId xmlns:p14="http://schemas.microsoft.com/office/powerpoint/2010/main" val="3314388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Breitbild</PresentationFormat>
  <Paragraphs>92</Paragraphs>
  <Slides>34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34</vt:i4>
      </vt:variant>
    </vt:vector>
  </HeadingPairs>
  <TitlesOfParts>
    <vt:vector size="42" baseType="lpstr">
      <vt:lpstr>ＭＳ Ｐゴシック</vt:lpstr>
      <vt:lpstr>Arial</vt:lpstr>
      <vt:lpstr>Calibri</vt:lpstr>
      <vt:lpstr>Calibri Light</vt:lpstr>
      <vt:lpstr>Times New Roman</vt:lpstr>
      <vt:lpstr>TimesNewRomanPS-ItalicMT</vt:lpstr>
      <vt:lpstr>TimesNewRomanPSMT</vt:lpstr>
      <vt:lpstr>Office Theme</vt:lpstr>
      <vt:lpstr>Darstellung Jesu</vt:lpstr>
      <vt:lpstr>Die Tage der vom Gesetz des Mose vor-geschriebenen Reinigung hatten sich für sie erfüllt</vt:lpstr>
      <vt:lpstr>PowerPoint-Präsentation</vt:lpstr>
      <vt:lpstr>Da brachten die Eltern das Kind nach Jerusalem hinauf, um es dem Herrn darzustellen. </vt:lpstr>
      <vt:lpstr>PowerPoint-Präsentation</vt:lpstr>
      <vt:lpstr>wie im Gesetz des Herrn geschrieben ist: Jede männliche Erstgeburt soll dem Herrn heilig genannt werden. </vt:lpstr>
      <vt:lpstr>Auch wollten sie ihr Opfer darbringen, wie es das Gesetz des Herrn vorschreibt:</vt:lpstr>
      <vt:lpstr>ein Paar Turteltauben oder zwei junge Tauben</vt:lpstr>
      <vt:lpstr>Und siehe, in Jerusalem lebte ein Mann namens Simeon. </vt:lpstr>
      <vt:lpstr>Dieser Mann war gerecht und fromm und wartete auf den Trost Israels</vt:lpstr>
      <vt:lpstr>und der Heilige Geist ruhte auf ihm. </vt:lpstr>
      <vt:lpstr>Vom Heiligen Geist war ihm offenbart worden,  er werde den Tod nicht schauen, </vt:lpstr>
      <vt:lpstr>ehe er den Christus des Herrn gesehen habe.</vt:lpstr>
      <vt:lpstr>Er wurde vom Geist in den Tempel geführt. </vt:lpstr>
      <vt:lpstr>Da brachten die Eltern das Kind Jesus herein, um mit ihm zu tun, was nach dem Gesetz üblich war. </vt:lpstr>
      <vt:lpstr>Simeon pries Gott.</vt:lpstr>
      <vt:lpstr>Und er nahm das Kind in seine Arme und sagte:</vt:lpstr>
      <vt:lpstr>Nun lässt du, Herr, deinen Knecht, wie du gesagt hast, in Frieden scheiden. </vt:lpstr>
      <vt:lpstr>Denn meine Augen haben das Heil gesehen,  das du vor allen Völkern bereitet hast, </vt:lpstr>
      <vt:lpstr>ein Licht, das die Heiden erleuchtet, und Herrlichkeit für dein Volk Israel. </vt:lpstr>
      <vt:lpstr>Sein Vater und seine Mutter staunten über die Worte, die über Jesus gesagt wurden. </vt:lpstr>
      <vt:lpstr>Und Simeon segnete sie und sagte zu Maria, der Mutter Jesu:</vt:lpstr>
      <vt:lpstr>Siehe, dieser ist dazu bestimmt, dass in Israel viele zu Fall kommen und aufgerichtet werden,</vt:lpstr>
      <vt:lpstr>und er wird ein Zeichen sein, dem wider-sprochen wird, </vt:lpstr>
      <vt:lpstr> – und deine Seele wird ein Schwert durch-dringen.</vt:lpstr>
      <vt:lpstr>So sollen die Gedanken vieler Herzen offenbar werden. </vt:lpstr>
      <vt:lpstr>Damals lebte auch Hanna, eine Prophetin, eine Tochter Penuëls, aus dem Stamm Ascher. Sie war schon hochbetagt.</vt:lpstr>
      <vt:lpstr>Als junges Mädchen hatte sie geheiratet und sieben Jahre mit ihrem Mann gelebt.</vt:lpstr>
      <vt:lpstr>nun war sie eine Witwe von vierund-achtzig Jahren. </vt:lpstr>
      <vt:lpstr>Sie hielt sich ständig im Tempel auf und diente Gott Tag und Nacht mit Fasten und Beten.</vt:lpstr>
      <vt:lpstr>Zu derselben Stunde trat sie hinzu und  pries Gott</vt:lpstr>
      <vt:lpstr>Sie sprach über das Kind zu allen,  die auf die Erlösung Jerusalems warteten.</vt:lpstr>
      <vt:lpstr>Als seine Eltern alles getan hatten, was das Gesetz des Herrn vor-schreibt, kehrten sie nach Galiläa in ihre Stadt Nazaret zurück.</vt:lpstr>
      <vt:lpstr>Das Kind wuchs heran und wurde stark, erfüllt mit Weisheit und Gottes Gnade ruhte auf ihm.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Kind gehört nicht uns.</dc:title>
  <dc:creator>Microsoft-Konto</dc:creator>
  <cp:lastModifiedBy>Microsoft-Konto</cp:lastModifiedBy>
  <cp:revision>52</cp:revision>
  <dcterms:created xsi:type="dcterms:W3CDTF">2025-01-24T14:07:43Z</dcterms:created>
  <dcterms:modified xsi:type="dcterms:W3CDTF">2025-01-29T10:30:40Z</dcterms:modified>
</cp:coreProperties>
</file>